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31"/>
  </p:notesMasterIdLst>
  <p:sldIdLst>
    <p:sldId id="256" r:id="rId2"/>
    <p:sldId id="259" r:id="rId3"/>
    <p:sldId id="286" r:id="rId4"/>
    <p:sldId id="288" r:id="rId5"/>
    <p:sldId id="260" r:id="rId6"/>
    <p:sldId id="261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62" r:id="rId15"/>
    <p:sldId id="297" r:id="rId16"/>
    <p:sldId id="298" r:id="rId17"/>
    <p:sldId id="304" r:id="rId18"/>
    <p:sldId id="299" r:id="rId19"/>
    <p:sldId id="300" r:id="rId20"/>
    <p:sldId id="301" r:id="rId21"/>
    <p:sldId id="302" r:id="rId22"/>
    <p:sldId id="305" r:id="rId23"/>
    <p:sldId id="306" r:id="rId24"/>
    <p:sldId id="307" r:id="rId25"/>
    <p:sldId id="308" r:id="rId26"/>
    <p:sldId id="309" r:id="rId27"/>
    <p:sldId id="310" r:id="rId28"/>
    <p:sldId id="311" r:id="rId29"/>
    <p:sldId id="31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FF34"/>
    <a:srgbClr val="55FF3C"/>
    <a:srgbClr val="52FF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80" y="29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9E111-29CB-274B-BBEA-A54AF436896B}" type="datetimeFigureOut">
              <a:rPr kumimoji="1" lang="ja-JP" altLang="en-US" smtClean="0"/>
              <a:t>16/04/23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FA801-4F69-AA41-AED3-4413DCB195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0264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FA801-4F69-AA41-AED3-4413DCB1952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6698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FA801-4F69-AA41-AED3-4413DCB19521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974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16/04/23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4DFF-7729-FE47-BCD1-3AF2A6B0A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967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16/04/23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395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16/04/23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395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68680"/>
          </a:xfrm>
        </p:spPr>
        <p:txBody>
          <a:bodyPr>
            <a:noAutofit/>
          </a:bodyPr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620000" cy="44958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16/04/23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" y="1143000"/>
            <a:ext cx="7620000" cy="381000"/>
          </a:xfrm>
        </p:spPr>
        <p:txBody>
          <a:bodyPr>
            <a:noAutofit/>
          </a:bodyPr>
          <a:lstStyle>
            <a:lvl1pPr marL="740664" indent="0">
              <a:spcBef>
                <a:spcPts val="0"/>
              </a:spcBef>
              <a:buFontTx/>
              <a:buNone/>
              <a:defRPr sz="2000" b="1">
                <a:solidFill>
                  <a:schemeClr val="tx2"/>
                </a:solidFill>
              </a:defRPr>
            </a:lvl1pPr>
            <a:lvl2pPr marL="411480" indent="0">
              <a:buFontTx/>
              <a:buNone/>
              <a:defRPr sz="2000" b="1">
                <a:solidFill>
                  <a:schemeClr val="tx2"/>
                </a:solidFill>
              </a:defRPr>
            </a:lvl2pPr>
            <a:lvl3pPr marL="777240" indent="0">
              <a:buFontTx/>
              <a:buNone/>
              <a:defRPr sz="2000" b="1">
                <a:solidFill>
                  <a:schemeClr val="tx2"/>
                </a:solidFill>
              </a:defRPr>
            </a:lvl3pPr>
            <a:lvl4pPr marL="1051560" indent="0">
              <a:buFontTx/>
              <a:buNone/>
              <a:defRPr sz="2000" b="1">
                <a:solidFill>
                  <a:schemeClr val="tx2"/>
                </a:solidFill>
              </a:defRPr>
            </a:lvl4pPr>
            <a:lvl5pPr marL="1325880" indent="0">
              <a:buFontTx/>
              <a:buNone/>
              <a:defRPr sz="20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21351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16/04/23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05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16/04/23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255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16/04/23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633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16/04/23</a:t>
            </a:fld>
            <a:endParaRPr 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133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16/04/23</a:t>
            </a:fld>
            <a:endParaRPr 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789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16/04/23</a:t>
            </a:fld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544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16/04/23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87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16/04/23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778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4FEF1-1C18-40D8-8A9A-AA7FFF43FE2E}" type="datetimeFigureOut">
              <a:rPr lang="en-US" smtClean="0"/>
              <a:t>16/04/23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371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35" r:id="rId12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windhorse@nifty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654300"/>
            <a:ext cx="7772400" cy="776046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altLang="ja-JP" sz="2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altLang="ja-JP" sz="2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ja-JP" altLang="en-US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/>
              </a:rPr>
              <a:t>日本の気と中国の気は違う</a:t>
            </a:r>
            <a:r>
              <a:rPr lang="en-US" altLang="ja-JP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altLang="ja-JP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kumimoji="1" lang="ja-JP" altLang="en-US" sz="31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ja-JP" sz="2000" dirty="0" smtClean="0"/>
              <a:t>於・</a:t>
            </a:r>
            <a:r>
              <a:rPr lang="ja-JP" altLang="en-US" sz="2000" dirty="0" smtClean="0"/>
              <a:t>早稲田</a:t>
            </a:r>
            <a:endParaRPr lang="en-US" altLang="ja-JP" sz="2000" dirty="0" smtClean="0"/>
          </a:p>
          <a:p>
            <a:r>
              <a:rPr lang="en-US" altLang="ja-JP" sz="2200" dirty="0" smtClean="0"/>
              <a:t>2016.4.24</a:t>
            </a:r>
            <a:endParaRPr lang="ja-JP" altLang="ja-JP" sz="2200" dirty="0"/>
          </a:p>
          <a:p>
            <a:r>
              <a:rPr lang="ja-JP" altLang="ja-JP" dirty="0"/>
              <a:t>　</a:t>
            </a:r>
            <a:r>
              <a:rPr lang="ja-JP" altLang="ja-JP" sz="2400" dirty="0" smtClean="0">
                <a:solidFill>
                  <a:schemeClr val="tx1"/>
                </a:solidFill>
              </a:rPr>
              <a:t>松塾</a:t>
            </a:r>
            <a:r>
              <a:rPr lang="ja-JP" altLang="en-US" sz="2400" dirty="0" smtClean="0">
                <a:solidFill>
                  <a:schemeClr val="tx1"/>
                </a:solidFill>
              </a:rPr>
              <a:t>　</a:t>
            </a:r>
            <a:r>
              <a:rPr lang="ja-JP" altLang="ja-JP" sz="2400" dirty="0" smtClean="0">
                <a:solidFill>
                  <a:schemeClr val="tx1"/>
                </a:solidFill>
              </a:rPr>
              <a:t>松田</a:t>
            </a:r>
            <a:r>
              <a:rPr lang="ja-JP" altLang="ja-JP" sz="2400" dirty="0">
                <a:solidFill>
                  <a:schemeClr val="tx1"/>
                </a:solidFill>
              </a:rPr>
              <a:t>博</a:t>
            </a:r>
            <a:r>
              <a:rPr lang="ja-JP" altLang="ja-JP" sz="2400" dirty="0" smtClean="0">
                <a:solidFill>
                  <a:schemeClr val="tx1"/>
                </a:solidFill>
              </a:rPr>
              <a:t>公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r>
              <a:rPr lang="en-US" altLang="ja-JP" sz="2400" dirty="0" err="1" smtClean="0">
                <a:solidFill>
                  <a:srgbClr val="008000"/>
                </a:solidFill>
                <a:effectLst/>
              </a:rPr>
              <a:t>windhorse@nifty.com</a:t>
            </a:r>
            <a:r>
              <a:rPr lang="ja-JP" altLang="ja-JP" sz="2400" dirty="0" smtClean="0">
                <a:solidFill>
                  <a:srgbClr val="008000"/>
                </a:solidFill>
                <a:effectLst/>
              </a:rPr>
              <a:t> </a:t>
            </a:r>
            <a:endParaRPr kumimoji="1" lang="ja-JP" altLang="en-US" dirty="0">
              <a:solidFill>
                <a:srgbClr val="008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200400" y="2032000"/>
            <a:ext cx="2679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solidFill>
                  <a:srgbClr val="0000FF"/>
                </a:solidFill>
              </a:rPr>
              <a:t>和ら会講演</a:t>
            </a:r>
            <a:endParaRPr kumimoji="1" lang="ja-JP" alt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758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1062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宇宙</a:t>
            </a:r>
            <a:r>
              <a:rPr lang="ja-JP" altLang="en-US" dirty="0"/>
              <a:t>の万物は</a:t>
            </a:r>
            <a:r>
              <a:rPr lang="ja-JP" altLang="en-US" dirty="0" smtClean="0"/>
              <a:t>繋がる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08100"/>
            <a:ext cx="8229600" cy="5270500"/>
          </a:xfrm>
        </p:spPr>
        <p:txBody>
          <a:bodyPr>
            <a:normAutofit fontScale="92500" lnSpcReduction="20000"/>
          </a:bodyPr>
          <a:lstStyle/>
          <a:p>
            <a:r>
              <a:rPr lang="ja-JP" altLang="en-US" dirty="0" smtClean="0"/>
              <a:t>中国</a:t>
            </a:r>
            <a:r>
              <a:rPr lang="ja-JP" altLang="en-US" dirty="0"/>
              <a:t>の「気」の思想の</a:t>
            </a:r>
            <a:r>
              <a:rPr lang="ja-JP" altLang="en-US" dirty="0" smtClean="0"/>
              <a:t>核心は、</a:t>
            </a:r>
            <a:r>
              <a:rPr lang="ja-JP" altLang="en-US" dirty="0" smtClean="0">
                <a:solidFill>
                  <a:srgbClr val="FF0000"/>
                </a:solidFill>
              </a:rPr>
              <a:t>「</a:t>
            </a:r>
            <a:r>
              <a:rPr lang="ja-JP" altLang="en-US" dirty="0">
                <a:solidFill>
                  <a:srgbClr val="FF0000"/>
                </a:solidFill>
              </a:rPr>
              <a:t>宇宙の万物は繋がっている」</a:t>
            </a:r>
            <a:r>
              <a:rPr lang="ja-JP" altLang="en-US" dirty="0"/>
              <a:t>と</a:t>
            </a:r>
            <a:r>
              <a:rPr lang="ja-JP" altLang="en-US" dirty="0" smtClean="0"/>
              <a:t>いう考え方である。</a:t>
            </a:r>
            <a:endParaRPr kumimoji="1" lang="en-US" altLang="ja-JP" dirty="0" smtClean="0"/>
          </a:p>
          <a:p>
            <a:r>
              <a:rPr lang="ja-JP" altLang="en-US" dirty="0">
                <a:solidFill>
                  <a:srgbClr val="0000FF"/>
                </a:solidFill>
              </a:rPr>
              <a:t>「数術</a:t>
            </a:r>
            <a:r>
              <a:rPr lang="ja-JP" altLang="en-US" dirty="0" smtClean="0">
                <a:solidFill>
                  <a:srgbClr val="0000FF"/>
                </a:solidFill>
              </a:rPr>
              <a:t>」</a:t>
            </a:r>
            <a:r>
              <a:rPr lang="ja-JP" altLang="en-US" dirty="0" smtClean="0"/>
              <a:t>は</a:t>
            </a:r>
            <a:r>
              <a:rPr lang="ja-JP" altLang="en-US" dirty="0" smtClean="0"/>
              <a:t>それ</a:t>
            </a:r>
            <a:r>
              <a:rPr lang="ja-JP" altLang="en-US" dirty="0" smtClean="0"/>
              <a:t>を表現して</a:t>
            </a:r>
            <a:r>
              <a:rPr lang="ja-JP" altLang="en-US" dirty="0" smtClean="0"/>
              <a:t>いる。</a:t>
            </a:r>
            <a:endParaRPr lang="en-US" altLang="ja-JP" dirty="0" smtClean="0"/>
          </a:p>
          <a:p>
            <a:r>
              <a:rPr lang="ja-JP" altLang="en-US" dirty="0" smtClean="0"/>
              <a:t>「</a:t>
            </a:r>
            <a:r>
              <a:rPr lang="ja-JP" altLang="en-US" dirty="0"/>
              <a:t>一年は</a:t>
            </a:r>
            <a:r>
              <a:rPr lang="ja-JP" altLang="en-US" dirty="0" smtClean="0"/>
              <a:t>三百六十五日</a:t>
            </a:r>
            <a:r>
              <a:rPr lang="ja-JP" altLang="en-US" dirty="0" smtClean="0"/>
              <a:t>。</a:t>
            </a:r>
            <a:r>
              <a:rPr lang="ja-JP" altLang="en-US" dirty="0" smtClean="0"/>
              <a:t>人に</a:t>
            </a:r>
            <a:r>
              <a:rPr lang="ja-JP" altLang="en-US" dirty="0" smtClean="0"/>
              <a:t>も</a:t>
            </a:r>
            <a:r>
              <a:rPr lang="ja-JP" altLang="en-US" dirty="0" smtClean="0"/>
              <a:t>三百六十</a:t>
            </a:r>
            <a:r>
              <a:rPr lang="ja-JP" altLang="en-US" dirty="0"/>
              <a:t>の経穴がある。地</a:t>
            </a:r>
            <a:r>
              <a:rPr lang="ja-JP" altLang="en-US" dirty="0" smtClean="0"/>
              <a:t>に</a:t>
            </a:r>
            <a:r>
              <a:rPr lang="ja-JP" altLang="en-US" dirty="0" smtClean="0"/>
              <a:t>は</a:t>
            </a:r>
            <a:r>
              <a:rPr lang="ja-JP" altLang="en-US" dirty="0" smtClean="0"/>
              <a:t>高山</a:t>
            </a:r>
            <a:r>
              <a:rPr lang="ja-JP" altLang="en-US" dirty="0"/>
              <a:t>や深い谷が</a:t>
            </a:r>
            <a:r>
              <a:rPr lang="ja-JP" altLang="en-US" dirty="0" smtClean="0"/>
              <a:t>あ</a:t>
            </a:r>
            <a:r>
              <a:rPr lang="ja-JP" altLang="en-US" dirty="0" smtClean="0"/>
              <a:t>り</a:t>
            </a:r>
            <a:r>
              <a:rPr lang="ja-JP" altLang="en-US" dirty="0" smtClean="0"/>
              <a:t>、</a:t>
            </a:r>
            <a:r>
              <a:rPr lang="ja-JP" altLang="en-US" dirty="0"/>
              <a:t>人には肩や膝がある」</a:t>
            </a:r>
            <a:r>
              <a:rPr lang="ja-JP" altLang="en-US" sz="2600" dirty="0"/>
              <a:t>（</a:t>
            </a:r>
            <a:r>
              <a:rPr lang="en-US" altLang="ja-JP" sz="2600" dirty="0"/>
              <a:t>『</a:t>
            </a:r>
            <a:r>
              <a:rPr lang="ja-JP" altLang="en-US" sz="2600" dirty="0"/>
              <a:t>霊枢</a:t>
            </a:r>
            <a:r>
              <a:rPr lang="en-US" altLang="ja-JP" sz="2600" dirty="0"/>
              <a:t>』</a:t>
            </a:r>
            <a:r>
              <a:rPr lang="ja-JP" altLang="en-US" sz="2600" dirty="0"/>
              <a:t>邪客篇）</a:t>
            </a:r>
          </a:p>
          <a:p>
            <a:r>
              <a:rPr lang="ja-JP" altLang="en-US" dirty="0" smtClean="0"/>
              <a:t>「五蔵は世界</a:t>
            </a:r>
            <a:r>
              <a:rPr lang="ja-JP" altLang="en-US" dirty="0"/>
              <a:t>の五音、五色、五時、五味、五位と</a:t>
            </a:r>
            <a:r>
              <a:rPr lang="ja-JP" altLang="en-US" dirty="0" smtClean="0"/>
              <a:t>感応</a:t>
            </a:r>
            <a:r>
              <a:rPr lang="ja-JP" altLang="en-US" dirty="0" smtClean="0"/>
              <a:t>す</a:t>
            </a:r>
            <a:r>
              <a:rPr lang="ja-JP" altLang="en-US" dirty="0" smtClean="0"/>
              <a:t>る</a:t>
            </a:r>
            <a:r>
              <a:rPr lang="ja-JP" altLang="en-US" dirty="0"/>
              <a:t>。六府は音楽の六律に感応し、六律は陰陽合わせて十二経を作り</a:t>
            </a:r>
            <a:r>
              <a:rPr lang="ja-JP" altLang="en-US" dirty="0" smtClean="0"/>
              <a:t>、一年</a:t>
            </a:r>
            <a:r>
              <a:rPr lang="ja-JP" altLang="en-US" dirty="0"/>
              <a:t>の十二月、十二辰、十二節、大地を流れる十二経水、宇宙の十二時に合致している。十二経脈は、五藏六府が天道に感応する媒介である」</a:t>
            </a:r>
            <a:r>
              <a:rPr lang="ja-JP" altLang="en-US" sz="2600" dirty="0"/>
              <a:t>（</a:t>
            </a:r>
            <a:r>
              <a:rPr lang="en-US" altLang="ja-JP" sz="2600" dirty="0"/>
              <a:t>『</a:t>
            </a:r>
            <a:r>
              <a:rPr lang="ja-JP" altLang="en-US" sz="2600" dirty="0"/>
              <a:t>霊枢</a:t>
            </a:r>
            <a:r>
              <a:rPr lang="en-US" altLang="ja-JP" sz="2600" dirty="0"/>
              <a:t>』</a:t>
            </a:r>
            <a:r>
              <a:rPr lang="ja-JP" altLang="en-US" sz="2600" dirty="0"/>
              <a:t>経別篇</a:t>
            </a:r>
            <a:r>
              <a:rPr lang="ja-JP" altLang="en-US" sz="2600" dirty="0" smtClean="0"/>
              <a:t>）</a:t>
            </a:r>
            <a:endParaRPr lang="ja-JP" altLang="en-US" sz="2600" dirty="0"/>
          </a:p>
        </p:txBody>
      </p:sp>
    </p:spTree>
    <p:extLst>
      <p:ext uri="{BB962C8B-B14F-4D97-AF65-F5344CB8AC3E}">
        <p14:creationId xmlns:p14="http://schemas.microsoft.com/office/powerpoint/2010/main" val="702828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444500"/>
            <a:ext cx="8229600" cy="6057900"/>
          </a:xfrm>
        </p:spPr>
        <p:txBody>
          <a:bodyPr>
            <a:normAutofit lnSpcReduction="10000"/>
          </a:bodyPr>
          <a:lstStyle/>
          <a:p>
            <a:r>
              <a:rPr lang="ja-JP" altLang="en-US" dirty="0"/>
              <a:t>「地に九つの</a:t>
            </a:r>
            <a:r>
              <a:rPr lang="ja-JP" altLang="en-US" dirty="0" smtClean="0"/>
              <a:t>大陸が</a:t>
            </a:r>
            <a:r>
              <a:rPr lang="ja-JP" altLang="en-US" dirty="0"/>
              <a:t>あるように、人には九竅がある。天に春夏秋冬の四時があるように、人には四肢がある。天に五つの音があるように、人には五藏がある。天に六律があるように、人には六府がある</a:t>
            </a:r>
            <a:r>
              <a:rPr lang="ja-JP" altLang="en-US" dirty="0" smtClean="0"/>
              <a:t>。地</a:t>
            </a:r>
            <a:r>
              <a:rPr lang="ja-JP" altLang="en-US" dirty="0"/>
              <a:t>に十二経水が流れているように、人には十二経脈が</a:t>
            </a:r>
            <a:r>
              <a:rPr lang="ja-JP" altLang="en-US" dirty="0" smtClean="0"/>
              <a:t>ある。一年</a:t>
            </a:r>
            <a:r>
              <a:rPr lang="ja-JP" altLang="en-US" dirty="0"/>
              <a:t>に十二ヶ月があるように、人には十二の関節がある。このように人と天地</a:t>
            </a:r>
            <a:r>
              <a:rPr lang="ja-JP" altLang="en-US" dirty="0" smtClean="0"/>
              <a:t>は</a:t>
            </a:r>
            <a:r>
              <a:rPr lang="ja-JP" altLang="en-US" dirty="0" smtClean="0"/>
              <a:t>感応</a:t>
            </a:r>
            <a:r>
              <a:rPr lang="ja-JP" altLang="en-US" dirty="0" smtClean="0"/>
              <a:t>す</a:t>
            </a:r>
            <a:r>
              <a:rPr lang="ja-JP" altLang="en-US" dirty="0" smtClean="0"/>
              <a:t>る</a:t>
            </a:r>
            <a:r>
              <a:rPr lang="ja-JP" altLang="en-US" dirty="0" smtClean="0"/>
              <a:t>」</a:t>
            </a:r>
            <a:r>
              <a:rPr lang="ja-JP" altLang="en-US" sz="2600" dirty="0"/>
              <a:t>（</a:t>
            </a:r>
            <a:r>
              <a:rPr lang="en-US" altLang="ja-JP" sz="2600" dirty="0"/>
              <a:t>『</a:t>
            </a:r>
            <a:r>
              <a:rPr lang="ja-JP" altLang="en-US" sz="2600" dirty="0"/>
              <a:t>霊枢</a:t>
            </a:r>
            <a:r>
              <a:rPr lang="en-US" altLang="ja-JP" sz="2600" dirty="0"/>
              <a:t>』</a:t>
            </a:r>
            <a:r>
              <a:rPr lang="ja-JP" altLang="en-US" sz="2600" dirty="0"/>
              <a:t>邪客篇</a:t>
            </a:r>
            <a:r>
              <a:rPr lang="ja-JP" altLang="en-US" sz="2600" dirty="0" smtClean="0"/>
              <a:t>）</a:t>
            </a:r>
            <a:endParaRPr lang="en-US" altLang="ja-JP" sz="2600" dirty="0" smtClean="0"/>
          </a:p>
          <a:p>
            <a:r>
              <a:rPr lang="en-US" altLang="ja-JP" dirty="0" smtClean="0">
                <a:solidFill>
                  <a:srgbClr val="0000FF"/>
                </a:solidFill>
              </a:rPr>
              <a:t>『</a:t>
            </a:r>
            <a:r>
              <a:rPr lang="ja-JP" altLang="en-US" dirty="0">
                <a:solidFill>
                  <a:srgbClr val="0000FF"/>
                </a:solidFill>
              </a:rPr>
              <a:t>黄帝内経</a:t>
            </a:r>
            <a:r>
              <a:rPr lang="en-US" altLang="ja-JP" dirty="0" smtClean="0">
                <a:solidFill>
                  <a:srgbClr val="0000FF"/>
                </a:solidFill>
              </a:rPr>
              <a:t>』</a:t>
            </a:r>
            <a:r>
              <a:rPr lang="ja-JP" altLang="en-US" dirty="0" smtClean="0">
                <a:solidFill>
                  <a:srgbClr val="0000FF"/>
                </a:solidFill>
              </a:rPr>
              <a:t>の</a:t>
            </a:r>
            <a:r>
              <a:rPr lang="ja-JP" altLang="en-US" dirty="0" smtClean="0">
                <a:solidFill>
                  <a:srgbClr val="0000FF"/>
                </a:solidFill>
              </a:rPr>
              <a:t>「</a:t>
            </a:r>
            <a:r>
              <a:rPr lang="ja-JP" altLang="en-US" dirty="0">
                <a:solidFill>
                  <a:srgbClr val="0000FF"/>
                </a:solidFill>
              </a:rPr>
              <a:t>数」は</a:t>
            </a:r>
            <a:r>
              <a:rPr lang="ja-JP" altLang="en-US" dirty="0" smtClean="0">
                <a:solidFill>
                  <a:srgbClr val="0000FF"/>
                </a:solidFill>
              </a:rPr>
              <a:t>、実数</a:t>
            </a:r>
            <a:r>
              <a:rPr lang="ja-JP" altLang="en-US" dirty="0">
                <a:solidFill>
                  <a:srgbClr val="0000FF"/>
                </a:solidFill>
              </a:rPr>
              <a:t>ではなく</a:t>
            </a:r>
            <a:r>
              <a:rPr lang="ja-JP" altLang="en-US" dirty="0" smtClean="0">
                <a:solidFill>
                  <a:srgbClr val="0000FF"/>
                </a:solidFill>
              </a:rPr>
              <a:t>、宇宙と</a:t>
            </a:r>
            <a:r>
              <a:rPr lang="ja-JP" altLang="en-US" dirty="0">
                <a:solidFill>
                  <a:srgbClr val="0000FF"/>
                </a:solidFill>
              </a:rPr>
              <a:t>人を</a:t>
            </a:r>
            <a:r>
              <a:rPr lang="ja-JP" altLang="en-US" dirty="0" smtClean="0">
                <a:solidFill>
                  <a:srgbClr val="0000FF"/>
                </a:solidFill>
              </a:rPr>
              <a:t>繋ぐ象徴で</a:t>
            </a:r>
            <a:r>
              <a:rPr lang="ja-JP" altLang="en-US" dirty="0">
                <a:solidFill>
                  <a:srgbClr val="0000FF"/>
                </a:solidFill>
              </a:rPr>
              <a:t>ある。万物が感応し共振共鳴する気のネットワークにあることを確認</a:t>
            </a:r>
            <a:r>
              <a:rPr lang="ja-JP" altLang="en-US" dirty="0" smtClean="0">
                <a:solidFill>
                  <a:srgbClr val="0000FF"/>
                </a:solidFill>
              </a:rPr>
              <a:t>する媒介である</a:t>
            </a:r>
            <a:r>
              <a:rPr lang="ja-JP" altLang="en-US" dirty="0" smtClean="0">
                <a:solidFill>
                  <a:srgbClr val="0000FF"/>
                </a:solidFill>
              </a:rPr>
              <a:t>。</a:t>
            </a:r>
            <a:endParaRPr lang="en-US" altLang="ja-JP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429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1362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/>
              <a:t>中国の「気」の思想はどこまで行くか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126067"/>
            <a:ext cx="8229600" cy="549063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ja-JP" altLang="en-US" sz="3000" dirty="0">
                <a:solidFill>
                  <a:srgbClr val="0000FF"/>
                </a:solidFill>
              </a:rPr>
              <a:t>程顥</a:t>
            </a:r>
            <a:r>
              <a:rPr lang="ja-JP" altLang="en-US" sz="2400" dirty="0"/>
              <a:t>（ていこう、北宋の儒者。</a:t>
            </a:r>
            <a:r>
              <a:rPr lang="en-US" altLang="ja-JP" sz="2400" dirty="0"/>
              <a:t>1032〜1085 </a:t>
            </a:r>
            <a:r>
              <a:rPr lang="ja-JP" altLang="en-US" sz="2400" dirty="0"/>
              <a:t>年）</a:t>
            </a:r>
          </a:p>
          <a:p>
            <a:pPr>
              <a:lnSpc>
                <a:spcPct val="90000"/>
              </a:lnSpc>
            </a:pPr>
            <a:r>
              <a:rPr lang="ja-JP" altLang="en-US" sz="3000" dirty="0" smtClean="0"/>
              <a:t>「</a:t>
            </a:r>
            <a:r>
              <a:rPr lang="ja-JP" altLang="en-US" sz="3000" dirty="0" smtClean="0">
                <a:solidFill>
                  <a:srgbClr val="FF0000"/>
                </a:solidFill>
              </a:rPr>
              <a:t>万物</a:t>
            </a:r>
            <a:r>
              <a:rPr lang="ja-JP" altLang="en-US" sz="3000" dirty="0">
                <a:solidFill>
                  <a:srgbClr val="FF0000"/>
                </a:solidFill>
              </a:rPr>
              <a:t>一体の</a:t>
            </a:r>
            <a:r>
              <a:rPr lang="ja-JP" altLang="en-US" sz="3000" dirty="0" smtClean="0">
                <a:solidFill>
                  <a:srgbClr val="FF0000"/>
                </a:solidFill>
              </a:rPr>
              <a:t>仁</a:t>
            </a:r>
            <a:r>
              <a:rPr lang="ja-JP" altLang="en-US" sz="3000" dirty="0" smtClean="0"/>
              <a:t>［</a:t>
            </a:r>
            <a:r>
              <a:rPr lang="ja-JP" altLang="en-US" sz="3000" dirty="0" smtClean="0"/>
              <a:t>万物</a:t>
            </a:r>
            <a:r>
              <a:rPr lang="ja-JP" altLang="en-US" sz="3000" dirty="0"/>
              <a:t>に対するへだてなき愛と</a:t>
            </a:r>
            <a:r>
              <a:rPr lang="ja-JP" altLang="en-US" sz="3000" dirty="0" smtClean="0"/>
              <a:t>連帯感</a:t>
            </a:r>
            <a:r>
              <a:rPr lang="ja-JP" altLang="en-US" sz="3000" dirty="0" smtClean="0"/>
              <a:t>］</a:t>
            </a:r>
            <a:r>
              <a:rPr lang="ja-JP" altLang="en-US" sz="3000" dirty="0" smtClean="0"/>
              <a:t>が</a:t>
            </a:r>
            <a:r>
              <a:rPr lang="ja-JP" altLang="en-US" sz="3000" dirty="0" smtClean="0"/>
              <a:t>分りたければ</a:t>
            </a:r>
            <a:r>
              <a:rPr lang="ja-JP" altLang="en-US" sz="3000" dirty="0"/>
              <a:t>、</a:t>
            </a:r>
            <a:r>
              <a:rPr lang="ja-JP" altLang="en-US" sz="3000" dirty="0" smtClean="0"/>
              <a:t>脈を</a:t>
            </a:r>
            <a:r>
              <a:rPr lang="ja-JP" altLang="en-US" sz="3000" dirty="0"/>
              <a:t>診れば</a:t>
            </a:r>
            <a:r>
              <a:rPr lang="ja-JP" altLang="en-US" sz="3000" dirty="0" smtClean="0"/>
              <a:t>よい」</a:t>
            </a:r>
            <a:r>
              <a:rPr lang="ja-JP" altLang="en-US" sz="2400" dirty="0"/>
              <a:t>（</a:t>
            </a:r>
            <a:r>
              <a:rPr lang="en-US" altLang="ja-JP" sz="2400" dirty="0"/>
              <a:t>『</a:t>
            </a:r>
            <a:r>
              <a:rPr lang="ja-JP" altLang="en-US" sz="2400" dirty="0"/>
              <a:t>二程集</a:t>
            </a:r>
            <a:r>
              <a:rPr lang="en-US" altLang="ja-JP" sz="2400" dirty="0" smtClean="0"/>
              <a:t>』</a:t>
            </a:r>
            <a:r>
              <a:rPr lang="ja-JP" altLang="en-US" sz="2400" dirty="0"/>
              <a:t>）</a:t>
            </a:r>
            <a:r>
              <a:rPr lang="ja-JP" altLang="en-US" sz="3000" dirty="0">
                <a:solidFill>
                  <a:srgbClr val="0000FF"/>
                </a:solidFill>
              </a:rPr>
              <a:t>［宇宙の万物が繋がっていることが、脈動を通して実感できるはずだ］</a:t>
            </a:r>
          </a:p>
          <a:p>
            <a:pPr>
              <a:lnSpc>
                <a:spcPct val="90000"/>
              </a:lnSpc>
            </a:pPr>
            <a:r>
              <a:rPr lang="ja-JP" altLang="en-US" sz="3000" dirty="0">
                <a:solidFill>
                  <a:srgbClr val="0000FF"/>
                </a:solidFill>
              </a:rPr>
              <a:t>王陽明</a:t>
            </a:r>
            <a:r>
              <a:rPr lang="ja-JP" altLang="en-US" sz="2400" dirty="0"/>
              <a:t>（明代の</a:t>
            </a:r>
            <a:r>
              <a:rPr lang="ja-JP" altLang="en-US" sz="2400" dirty="0" smtClean="0"/>
              <a:t>儒者。</a:t>
            </a:r>
            <a:r>
              <a:rPr lang="en-US" altLang="ja-JP" sz="2400" dirty="0"/>
              <a:t>1472〜1529 </a:t>
            </a:r>
            <a:r>
              <a:rPr lang="ja-JP" altLang="en-US" sz="2400" dirty="0"/>
              <a:t>年</a:t>
            </a:r>
            <a:r>
              <a:rPr lang="ja-JP" altLang="en-US" sz="2400" dirty="0" smtClean="0"/>
              <a:t>）</a:t>
            </a:r>
            <a:endParaRPr lang="en-US" altLang="ja-JP" sz="2400" dirty="0" smtClean="0"/>
          </a:p>
          <a:p>
            <a:pPr>
              <a:lnSpc>
                <a:spcPct val="90000"/>
              </a:lnSpc>
            </a:pPr>
            <a:r>
              <a:rPr lang="en-US" altLang="ja-JP" sz="3000" dirty="0" smtClean="0"/>
              <a:t> </a:t>
            </a:r>
            <a:r>
              <a:rPr lang="ja-JP" altLang="en-US" sz="3000" dirty="0" smtClean="0"/>
              <a:t>「天地</a:t>
            </a:r>
            <a:r>
              <a:rPr lang="ja-JP" altLang="en-US" sz="3000" dirty="0"/>
              <a:t>万物は人間</a:t>
            </a:r>
            <a:r>
              <a:rPr lang="ja-JP" altLang="en-US" sz="3000" dirty="0" smtClean="0"/>
              <a:t>と一体</a:t>
            </a:r>
            <a:r>
              <a:rPr lang="ja-JP" altLang="en-US" sz="3000" dirty="0"/>
              <a:t>なのだ</a:t>
            </a:r>
            <a:r>
              <a:rPr lang="ja-JP" altLang="en-US" sz="3000" dirty="0" smtClean="0"/>
              <a:t>。天地の感覚器官の最も精妙</a:t>
            </a:r>
            <a:r>
              <a:rPr lang="ja-JP" altLang="en-US" sz="3000" dirty="0" smtClean="0"/>
              <a:t>な</a:t>
            </a:r>
            <a:r>
              <a:rPr lang="ja-JP" altLang="en-US" sz="3000" dirty="0" smtClean="0"/>
              <a:t>働き</a:t>
            </a:r>
            <a:r>
              <a:rPr lang="ja-JP" altLang="en-US" sz="3000" dirty="0" smtClean="0"/>
              <a:t>が</a:t>
            </a:r>
            <a:r>
              <a:rPr lang="ja-JP" altLang="en-US" sz="3000" dirty="0" smtClean="0"/>
              <a:t>人間</a:t>
            </a:r>
            <a:r>
              <a:rPr lang="ja-JP" altLang="en-US" sz="3000" dirty="0"/>
              <a:t>の心の霊</a:t>
            </a:r>
            <a:r>
              <a:rPr lang="ja-JP" altLang="en-US" sz="3000" dirty="0" smtClean="0"/>
              <a:t>明さで</a:t>
            </a:r>
            <a:r>
              <a:rPr lang="ja-JP" altLang="en-US" sz="3000" dirty="0"/>
              <a:t>ある</a:t>
            </a:r>
            <a:r>
              <a:rPr lang="ja-JP" altLang="en-US" sz="3000" dirty="0" smtClean="0"/>
              <a:t>。五穀禽獣が人間を</a:t>
            </a:r>
            <a:r>
              <a:rPr lang="ja-JP" altLang="en-US" sz="3000" dirty="0" smtClean="0"/>
              <a:t>養</a:t>
            </a:r>
            <a:r>
              <a:rPr lang="ja-JP" altLang="en-US" sz="3000" dirty="0" smtClean="0"/>
              <a:t>い</a:t>
            </a:r>
            <a:r>
              <a:rPr lang="ja-JP" altLang="en-US" sz="3000" dirty="0" smtClean="0"/>
              <a:t>、</a:t>
            </a:r>
            <a:r>
              <a:rPr lang="ja-JP" altLang="en-US" sz="3000" u="sng" dirty="0" smtClean="0"/>
              <a:t>薬石が病気</a:t>
            </a:r>
            <a:r>
              <a:rPr lang="ja-JP" altLang="en-US" sz="3000" u="sng" dirty="0"/>
              <a:t>を</a:t>
            </a:r>
            <a:r>
              <a:rPr lang="ja-JP" altLang="en-US" sz="3000" u="sng" dirty="0" smtClean="0"/>
              <a:t>治</a:t>
            </a:r>
            <a:r>
              <a:rPr lang="ja-JP" altLang="en-US" sz="3000" u="sng" dirty="0" smtClean="0"/>
              <a:t>せ</a:t>
            </a:r>
            <a:r>
              <a:rPr lang="ja-JP" altLang="en-US" sz="3000" u="sng" dirty="0" smtClean="0"/>
              <a:t>るのは</a:t>
            </a:r>
            <a:r>
              <a:rPr lang="ja-JP" altLang="en-US" sz="3000" u="sng" dirty="0" smtClean="0"/>
              <a:t>、一気を同じ</a:t>
            </a:r>
            <a:r>
              <a:rPr lang="ja-JP" altLang="en-US" sz="3000" u="sng" dirty="0" smtClean="0"/>
              <a:t>くし</a:t>
            </a:r>
            <a:r>
              <a:rPr lang="ja-JP" altLang="en-US" sz="3000" u="sng" dirty="0" smtClean="0"/>
              <a:t>、</a:t>
            </a:r>
            <a:r>
              <a:rPr lang="ja-JP" altLang="en-US" sz="3000" u="sng" dirty="0" smtClean="0"/>
              <a:t>通じ</a:t>
            </a:r>
            <a:r>
              <a:rPr lang="ja-JP" altLang="en-US" sz="3000" u="sng" dirty="0" smtClean="0"/>
              <a:t>てい</a:t>
            </a:r>
            <a:r>
              <a:rPr lang="ja-JP" altLang="en-US" sz="3000" u="sng" dirty="0" smtClean="0"/>
              <a:t>る</a:t>
            </a:r>
            <a:r>
              <a:rPr lang="ja-JP" altLang="en-US" sz="3000" u="sng" dirty="0" smtClean="0"/>
              <a:t>からだ</a:t>
            </a:r>
            <a:r>
              <a:rPr lang="ja-JP" altLang="en-US" sz="3000" dirty="0" smtClean="0"/>
              <a:t>」</a:t>
            </a:r>
            <a:r>
              <a:rPr lang="ja-JP" altLang="en-US" sz="2400" dirty="0" smtClean="0"/>
              <a:t>（</a:t>
            </a:r>
            <a:r>
              <a:rPr lang="en-US" altLang="ja-JP" sz="2400" dirty="0"/>
              <a:t>『</a:t>
            </a:r>
            <a:r>
              <a:rPr lang="ja-JP" altLang="en-US" sz="2400" dirty="0" smtClean="0"/>
              <a:t>伝習録</a:t>
            </a:r>
            <a:r>
              <a:rPr lang="en-US" altLang="ja-JP" sz="2400" dirty="0"/>
              <a:t>』</a:t>
            </a:r>
            <a:r>
              <a:rPr lang="ja-JP" altLang="en-US" sz="2400" dirty="0"/>
              <a:t>下巻</a:t>
            </a:r>
            <a:r>
              <a:rPr lang="ja-JP" altLang="en-US" sz="2400" dirty="0" smtClean="0"/>
              <a:t>）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14527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749300"/>
            <a:ext cx="8229600" cy="5376863"/>
          </a:xfrm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0000FF"/>
                </a:solidFill>
              </a:rPr>
              <a:t>譚嗣同</a:t>
            </a:r>
            <a:r>
              <a:rPr lang="ja-JP" altLang="en-US" sz="2400" dirty="0" smtClean="0"/>
              <a:t>（たんしどう、清</a:t>
            </a:r>
            <a:r>
              <a:rPr lang="ja-JP" altLang="en-US" sz="2400" dirty="0"/>
              <a:t>末の革命家、</a:t>
            </a:r>
            <a:r>
              <a:rPr lang="en-US" altLang="ja-JP" sz="2400" dirty="0"/>
              <a:t>34 </a:t>
            </a:r>
            <a:r>
              <a:rPr lang="ja-JP" altLang="en-US" sz="2400" dirty="0"/>
              <a:t>歳で刑死した。著書に</a:t>
            </a:r>
            <a:r>
              <a:rPr lang="en-US" altLang="ja-JP" sz="2400" dirty="0"/>
              <a:t>『</a:t>
            </a:r>
            <a:r>
              <a:rPr lang="ja-JP" altLang="en-US" sz="2400" dirty="0"/>
              <a:t>仁学</a:t>
            </a:r>
            <a:r>
              <a:rPr lang="en-US" altLang="ja-JP" sz="2400" dirty="0"/>
              <a:t>』</a:t>
            </a:r>
            <a:r>
              <a:rPr lang="ja-JP" altLang="en-US" sz="2400" dirty="0"/>
              <a:t>岩波文庫あり。</a:t>
            </a:r>
            <a:r>
              <a:rPr lang="en-US" altLang="ja-JP" sz="2400" dirty="0" smtClean="0"/>
              <a:t>1865〜</a:t>
            </a:r>
            <a:r>
              <a:rPr lang="en-US" altLang="ja-JP" sz="2400" dirty="0"/>
              <a:t>1898 </a:t>
            </a:r>
            <a:r>
              <a:rPr lang="ja-JP" altLang="en-US" sz="2400" dirty="0" smtClean="0"/>
              <a:t>年）</a:t>
            </a:r>
            <a:endParaRPr lang="en-US" altLang="ja-JP" sz="2400" dirty="0" smtClean="0"/>
          </a:p>
          <a:p>
            <a:r>
              <a:rPr lang="ja-JP" altLang="en-US" dirty="0" smtClean="0"/>
              <a:t>　「</a:t>
            </a:r>
            <a:r>
              <a:rPr lang="ja-JP" altLang="en-US" dirty="0"/>
              <a:t>天地万物は一体で</a:t>
            </a:r>
            <a:r>
              <a:rPr lang="ja-JP" altLang="en-US" dirty="0" smtClean="0"/>
              <a:t>通じ</a:t>
            </a:r>
            <a:r>
              <a:rPr lang="ja-JP" altLang="en-US" dirty="0" smtClean="0"/>
              <a:t>ている</a:t>
            </a:r>
            <a:r>
              <a:rPr lang="ja-JP" altLang="en-US" dirty="0" smtClean="0"/>
              <a:t>。</a:t>
            </a:r>
            <a:r>
              <a:rPr lang="ja-JP" altLang="en-US" dirty="0" smtClean="0"/>
              <a:t>エーテル</a:t>
            </a:r>
            <a:r>
              <a:rPr lang="ja-JP" altLang="en-US" dirty="0"/>
              <a:t>（気</a:t>
            </a:r>
            <a:r>
              <a:rPr lang="ja-JP" altLang="en-US" dirty="0" smtClean="0"/>
              <a:t>）</a:t>
            </a:r>
            <a:r>
              <a:rPr lang="en-US" altLang="ja-JP" dirty="0" smtClean="0"/>
              <a:t> </a:t>
            </a:r>
            <a:r>
              <a:rPr lang="ja-JP" altLang="en-US" dirty="0" smtClean="0"/>
              <a:t>は</a:t>
            </a:r>
            <a:r>
              <a:rPr lang="ja-JP" altLang="en-US" dirty="0"/>
              <a:t>その物質的根拠で</a:t>
            </a:r>
            <a:r>
              <a:rPr lang="ja-JP" altLang="en-US" dirty="0" smtClean="0"/>
              <a:t>ある</a:t>
            </a:r>
            <a:r>
              <a:rPr lang="ja-JP" altLang="en-US" dirty="0"/>
              <a:t>。仁（</a:t>
            </a:r>
            <a:r>
              <a:rPr lang="ja-JP" altLang="en-US" dirty="0" smtClean="0"/>
              <a:t>普遍的な愛と連帯感）</a:t>
            </a:r>
            <a:r>
              <a:rPr lang="ja-JP" altLang="en-US" dirty="0"/>
              <a:t>は、その働きである。天地</a:t>
            </a:r>
            <a:r>
              <a:rPr lang="ja-JP" altLang="en-US" dirty="0" smtClean="0"/>
              <a:t>万物は仁に</a:t>
            </a:r>
            <a:r>
              <a:rPr lang="ja-JP" altLang="en-US" dirty="0"/>
              <a:t>よって生まれ、</a:t>
            </a:r>
            <a:r>
              <a:rPr lang="ja-JP" altLang="en-US" dirty="0" smtClean="0"/>
              <a:t>仁に</a:t>
            </a:r>
            <a:r>
              <a:rPr lang="ja-JP" altLang="en-US" dirty="0"/>
              <a:t>よって通じる。仁</a:t>
            </a:r>
            <a:r>
              <a:rPr lang="ja-JP" altLang="en-US" dirty="0" smtClean="0"/>
              <a:t>の実現は</a:t>
            </a:r>
            <a:r>
              <a:rPr lang="ja-JP" altLang="en-US" dirty="0"/>
              <a:t>、エーテルの存在を</a:t>
            </a:r>
            <a:r>
              <a:rPr lang="ja-JP" altLang="en-US" dirty="0" smtClean="0"/>
              <a:t>借りて可能になる</a:t>
            </a:r>
            <a:r>
              <a:rPr lang="ja-JP" altLang="en-US" dirty="0" smtClean="0"/>
              <a:t>。エーテル</a:t>
            </a:r>
            <a:r>
              <a:rPr lang="ja-JP" altLang="en-US" dirty="0"/>
              <a:t>は仁</a:t>
            </a:r>
            <a:r>
              <a:rPr lang="ja-JP" altLang="en-US" dirty="0" smtClean="0"/>
              <a:t>の</a:t>
            </a:r>
            <a:r>
              <a:rPr lang="ja-JP" altLang="en-US" dirty="0" smtClean="0"/>
              <a:t>本</a:t>
            </a:r>
            <a:r>
              <a:rPr lang="ja-JP" altLang="en-US" dirty="0" smtClean="0"/>
              <a:t>体</a:t>
            </a:r>
            <a:r>
              <a:rPr lang="ja-JP" altLang="en-US" dirty="0"/>
              <a:t>であり、仁</a:t>
            </a:r>
            <a:r>
              <a:rPr lang="ja-JP" altLang="en-US" dirty="0" smtClean="0"/>
              <a:t>はエーテル</a:t>
            </a:r>
            <a:r>
              <a:rPr lang="ja-JP" altLang="en-US" dirty="0"/>
              <a:t>の用（働き）である</a:t>
            </a:r>
            <a:r>
              <a:rPr lang="ja-JP" altLang="en-US" dirty="0" smtClean="0"/>
              <a:t>」　</a:t>
            </a:r>
            <a:r>
              <a:rPr lang="ja-JP" altLang="en-US" sz="2400" dirty="0" smtClean="0"/>
              <a:t>（</a:t>
            </a:r>
            <a:r>
              <a:rPr lang="en-US" altLang="ja-JP" sz="2400" dirty="0"/>
              <a:t>『</a:t>
            </a:r>
            <a:r>
              <a:rPr lang="ja-JP" altLang="en-US" sz="2400" dirty="0"/>
              <a:t>仁学</a:t>
            </a:r>
            <a:r>
              <a:rPr lang="en-US" altLang="ja-JP" sz="2400" dirty="0"/>
              <a:t>』</a:t>
            </a:r>
            <a:r>
              <a:rPr lang="ja-JP" altLang="en-US" sz="2400" dirty="0"/>
              <a:t>の</a:t>
            </a:r>
            <a:r>
              <a:rPr lang="ja-JP" altLang="en-US" sz="2400" dirty="0" smtClean="0"/>
              <a:t>主張のまとめ</a:t>
            </a:r>
            <a:r>
              <a:rPr lang="ja-JP" altLang="en-US" sz="2400" dirty="0"/>
              <a:t>）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73898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5982"/>
          </a:xfrm>
        </p:spPr>
        <p:txBody>
          <a:bodyPr>
            <a:normAutofit/>
          </a:bodyPr>
          <a:lstStyle/>
          <a:p>
            <a:r>
              <a:rPr lang="ja-JP" altLang="en-US" sz="4000" dirty="0" smtClean="0"/>
              <a:t>日本は脱構造の</a:t>
            </a:r>
            <a:r>
              <a:rPr lang="ja-JP" altLang="en-US" sz="4000" dirty="0"/>
              <a:t>「一気」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07000"/>
          </a:xfrm>
        </p:spPr>
        <p:txBody>
          <a:bodyPr>
            <a:normAutofit fontScale="25000" lnSpcReduction="20000"/>
          </a:bodyPr>
          <a:lstStyle/>
          <a:p>
            <a:r>
              <a:rPr kumimoji="1" lang="ja-JP" altLang="en-US" sz="11200" dirty="0" smtClean="0"/>
              <a:t>中国の「気」が分かれば、それを鏡に、日本医学の「気」を</a:t>
            </a:r>
            <a:r>
              <a:rPr lang="ja-JP" altLang="en-US" sz="11200" dirty="0" smtClean="0"/>
              <a:t>映し</a:t>
            </a:r>
            <a:r>
              <a:rPr kumimoji="1" lang="ja-JP" altLang="en-US" sz="11200" dirty="0" smtClean="0"/>
              <a:t>出せる。</a:t>
            </a:r>
            <a:endParaRPr kumimoji="1" lang="en-US" altLang="ja-JP" sz="11200" dirty="0" smtClean="0"/>
          </a:p>
          <a:p>
            <a:r>
              <a:rPr lang="ja-JP" altLang="en-US" sz="11200" dirty="0" smtClean="0"/>
              <a:t>定説</a:t>
            </a:r>
            <a:r>
              <a:rPr lang="ja-JP" altLang="en-US" sz="11200" dirty="0"/>
              <a:t>では、江戸中期</a:t>
            </a:r>
            <a:r>
              <a:rPr lang="ja-JP" altLang="en-US" sz="11200" dirty="0" smtClean="0"/>
              <a:t>、</a:t>
            </a:r>
            <a:r>
              <a:rPr lang="ja-JP" altLang="en-US" sz="11200" dirty="0" smtClean="0"/>
              <a:t>古方派</a:t>
            </a:r>
            <a:r>
              <a:rPr lang="ja-JP" altLang="en-US" sz="11200" dirty="0" smtClean="0"/>
              <a:t>の</a:t>
            </a:r>
            <a:r>
              <a:rPr lang="ja-JP" altLang="en-US" sz="11200" dirty="0" smtClean="0"/>
              <a:t>後藤艮山</a:t>
            </a:r>
            <a:r>
              <a:rPr lang="ja-JP" altLang="en-US" sz="9600" dirty="0"/>
              <a:t>（</a:t>
            </a:r>
            <a:r>
              <a:rPr lang="en-US" altLang="ja-JP" sz="9600" dirty="0"/>
              <a:t>1659〜</a:t>
            </a:r>
            <a:r>
              <a:rPr lang="en-US" altLang="ja-JP" sz="9600" dirty="0" smtClean="0"/>
              <a:t>1733</a:t>
            </a:r>
            <a:r>
              <a:rPr lang="ja-JP" altLang="en-US" sz="9600" dirty="0" smtClean="0"/>
              <a:t>年</a:t>
            </a:r>
            <a:r>
              <a:rPr lang="en-US" altLang="ja-JP" sz="9600" dirty="0" smtClean="0"/>
              <a:t> </a:t>
            </a:r>
            <a:r>
              <a:rPr lang="ja-JP" altLang="en-US" sz="9600" dirty="0" smtClean="0"/>
              <a:t>）</a:t>
            </a:r>
            <a:r>
              <a:rPr lang="ja-JP" altLang="en-US" sz="11200" dirty="0" smtClean="0"/>
              <a:t>が初めて</a:t>
            </a:r>
            <a:r>
              <a:rPr lang="ja-JP" altLang="en-US" sz="11200" dirty="0" smtClean="0">
                <a:solidFill>
                  <a:srgbClr val="0000FF"/>
                </a:solidFill>
              </a:rPr>
              <a:t>「</a:t>
            </a:r>
            <a:r>
              <a:rPr lang="ja-JP" altLang="en-US" sz="11200" dirty="0">
                <a:solidFill>
                  <a:srgbClr val="0000FF"/>
                </a:solidFill>
              </a:rPr>
              <a:t>一気留滞説」</a:t>
            </a:r>
            <a:r>
              <a:rPr lang="ja-JP" altLang="en-US" sz="11200" dirty="0"/>
              <a:t>を</a:t>
            </a:r>
            <a:r>
              <a:rPr lang="ja-JP" altLang="en-US" sz="11200" dirty="0" smtClean="0"/>
              <a:t>唱えたとされる。古義学の儒家</a:t>
            </a:r>
            <a:r>
              <a:rPr lang="ja-JP" altLang="en-US" sz="11200" dirty="0"/>
              <a:t>、</a:t>
            </a:r>
            <a:r>
              <a:rPr lang="ja-JP" altLang="en-US" sz="11200" dirty="0" smtClean="0"/>
              <a:t>伊藤仁斎</a:t>
            </a:r>
            <a:r>
              <a:rPr lang="ja-JP" altLang="en-US" sz="9600" dirty="0" smtClean="0"/>
              <a:t>（</a:t>
            </a:r>
            <a:r>
              <a:rPr lang="en-US" altLang="ja-JP" sz="9600" dirty="0"/>
              <a:t>1627〜</a:t>
            </a:r>
            <a:r>
              <a:rPr lang="en-US" altLang="ja-JP" sz="9600" dirty="0" smtClean="0"/>
              <a:t>1705</a:t>
            </a:r>
            <a:r>
              <a:rPr lang="ja-JP" altLang="en-US" sz="9600" dirty="0" smtClean="0"/>
              <a:t>年）</a:t>
            </a:r>
            <a:r>
              <a:rPr lang="ja-JP" altLang="en-US" sz="11200" dirty="0"/>
              <a:t>の</a:t>
            </a:r>
            <a:r>
              <a:rPr lang="ja-JP" altLang="en-US" sz="11200" dirty="0" smtClean="0"/>
              <a:t>影響ということになっている。</a:t>
            </a:r>
            <a:endParaRPr lang="en-US" altLang="ja-JP" sz="11200" dirty="0" smtClean="0"/>
          </a:p>
          <a:p>
            <a:r>
              <a:rPr lang="ja-JP" altLang="en-US" sz="11200" dirty="0" smtClean="0"/>
              <a:t>「</a:t>
            </a:r>
            <a:r>
              <a:rPr lang="ja-JP" altLang="en-US" sz="11200" dirty="0"/>
              <a:t>凡そ病の生ずる、</a:t>
            </a:r>
            <a:r>
              <a:rPr lang="ja-JP" altLang="en-US" sz="11200" dirty="0" smtClean="0"/>
              <a:t>風寒湿、飲食、七情、皆</a:t>
            </a:r>
            <a:r>
              <a:rPr lang="ja-JP" altLang="en-US" sz="11200" dirty="0"/>
              <a:t>元気</a:t>
            </a:r>
            <a:r>
              <a:rPr lang="ja-JP" altLang="en-US" sz="11200" dirty="0" smtClean="0"/>
              <a:t>の鬱滞</a:t>
            </a:r>
            <a:r>
              <a:rPr lang="ja-JP" altLang="en-US" sz="11200" dirty="0"/>
              <a:t>するに</a:t>
            </a:r>
            <a:r>
              <a:rPr lang="ja-JP" altLang="en-US" sz="11200" dirty="0" smtClean="0"/>
              <a:t>より</a:t>
            </a:r>
            <a:r>
              <a:rPr lang="ja-JP" altLang="en-US" sz="11200" dirty="0"/>
              <a:t>成るなり</a:t>
            </a:r>
            <a:r>
              <a:rPr lang="ja-JP" altLang="en-US" sz="11200" dirty="0" smtClean="0"/>
              <a:t>。その</a:t>
            </a:r>
            <a:r>
              <a:rPr lang="ja-JP" altLang="en-US" sz="11200" dirty="0"/>
              <a:t>支ゆるもの</a:t>
            </a:r>
            <a:r>
              <a:rPr lang="ja-JP" altLang="en-US" sz="11200" dirty="0" smtClean="0"/>
              <a:t>は此の如く</a:t>
            </a:r>
            <a:r>
              <a:rPr lang="ja-JP" altLang="en-US" sz="11200" dirty="0"/>
              <a:t>違えども</a:t>
            </a:r>
            <a:r>
              <a:rPr lang="ja-JP" altLang="en-US" sz="11200" dirty="0" smtClean="0"/>
              <a:t>、</a:t>
            </a:r>
            <a:r>
              <a:rPr lang="ja-JP" altLang="en-US" sz="11200" dirty="0" smtClean="0">
                <a:solidFill>
                  <a:srgbClr val="FF0000"/>
                </a:solidFill>
              </a:rPr>
              <a:t>滞る</a:t>
            </a:r>
            <a:r>
              <a:rPr lang="ja-JP" altLang="en-US" sz="11200" dirty="0">
                <a:solidFill>
                  <a:srgbClr val="FF0000"/>
                </a:solidFill>
              </a:rPr>
              <a:t>ところは一元気なり</a:t>
            </a:r>
            <a:r>
              <a:rPr lang="ja-JP" altLang="en-US" sz="11200" dirty="0"/>
              <a:t>」</a:t>
            </a:r>
            <a:r>
              <a:rPr lang="ja-JP" altLang="en-US" sz="9600" dirty="0"/>
              <a:t>（</a:t>
            </a:r>
            <a:r>
              <a:rPr lang="en-US" altLang="ja-JP" sz="9600" dirty="0"/>
              <a:t>『</a:t>
            </a:r>
            <a:r>
              <a:rPr lang="ja-JP" altLang="en-US" sz="9600" dirty="0"/>
              <a:t>師説</a:t>
            </a:r>
            <a:r>
              <a:rPr lang="ja-JP" altLang="en-US" sz="9600" dirty="0" smtClean="0"/>
              <a:t>筆記</a:t>
            </a:r>
            <a:r>
              <a:rPr lang="en-US" altLang="ja-JP" sz="9600" dirty="0" smtClean="0"/>
              <a:t>』</a:t>
            </a:r>
            <a:endParaRPr lang="en-US" altLang="ja-JP" sz="9600" dirty="0"/>
          </a:p>
          <a:p>
            <a:r>
              <a:rPr lang="ja-JP" altLang="en-US" sz="11200" dirty="0" smtClean="0"/>
              <a:t>「宋明諸家</a:t>
            </a:r>
            <a:r>
              <a:rPr lang="ja-JP" altLang="en-US" sz="11200" dirty="0"/>
              <a:t>の陰陽旺相・臓腑分配区々の弁に</a:t>
            </a:r>
            <a:r>
              <a:rPr lang="ja-JP" altLang="en-US" sz="11200" dirty="0" smtClean="0"/>
              <a:t>惑わず、</a:t>
            </a:r>
            <a:r>
              <a:rPr lang="ja-JP" altLang="en-US" sz="11200" dirty="0" smtClean="0">
                <a:solidFill>
                  <a:srgbClr val="FF0000"/>
                </a:solidFill>
              </a:rPr>
              <a:t>百病は一気</a:t>
            </a:r>
            <a:r>
              <a:rPr lang="ja-JP" altLang="en-US" sz="11200" dirty="0">
                <a:solidFill>
                  <a:srgbClr val="FF0000"/>
                </a:solidFill>
              </a:rPr>
              <a:t>の留滞に生</a:t>
            </a:r>
            <a:r>
              <a:rPr lang="ja-JP" altLang="en-US" sz="11200" dirty="0" smtClean="0">
                <a:solidFill>
                  <a:srgbClr val="FF0000"/>
                </a:solidFill>
              </a:rPr>
              <a:t>ずる</a:t>
            </a:r>
            <a:r>
              <a:rPr lang="ja-JP" altLang="en-US" sz="11200" dirty="0"/>
              <a:t>ことを知らば</a:t>
            </a:r>
            <a:r>
              <a:rPr lang="ja-JP" altLang="en-US" sz="11200" dirty="0" smtClean="0"/>
              <a:t>即ち思い半ばに過ぎん」</a:t>
            </a:r>
            <a:r>
              <a:rPr lang="ja-JP" altLang="en-US" sz="9600" dirty="0"/>
              <a:t>（</a:t>
            </a:r>
            <a:r>
              <a:rPr lang="en-US" altLang="ja-JP" sz="9600" dirty="0"/>
              <a:t>『</a:t>
            </a:r>
            <a:r>
              <a:rPr lang="ja-JP" altLang="en-US" sz="9600" dirty="0"/>
              <a:t>艮山先生遺教解</a:t>
            </a:r>
            <a:r>
              <a:rPr lang="en-US" altLang="ja-JP" sz="9600" dirty="0"/>
              <a:t>』</a:t>
            </a:r>
            <a:r>
              <a:rPr lang="ja-JP" altLang="en-US" sz="9600" dirty="0" smtClean="0"/>
              <a:t>）</a:t>
            </a:r>
            <a:endParaRPr lang="en-US" altLang="ja-JP" sz="9600" dirty="0"/>
          </a:p>
          <a:p>
            <a:pPr marL="0" indent="0">
              <a:buNone/>
            </a:pPr>
            <a:endParaRPr lang="en-US" altLang="ja-JP" sz="11200" dirty="0" smtClean="0"/>
          </a:p>
          <a:p>
            <a:pPr marL="0" indent="0">
              <a:buNone/>
            </a:pPr>
            <a:r>
              <a:rPr lang="ja-JP" altLang="en-US" sz="2400" dirty="0" smtClean="0"/>
              <a:t>　　　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12654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7262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/>
              <a:t>定説は疑</a:t>
            </a:r>
            <a:r>
              <a:rPr lang="ja-JP" altLang="en-US" sz="3600" dirty="0" smtClean="0"/>
              <a:t>われるためにあ</a:t>
            </a:r>
            <a:r>
              <a:rPr kumimoji="1" lang="ja-JP" altLang="en-US" sz="3600" dirty="0" smtClean="0"/>
              <a:t>る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20800"/>
            <a:ext cx="8229600" cy="5232400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dirty="0" smtClean="0"/>
              <a:t>後藤艮山</a:t>
            </a:r>
            <a:r>
              <a:rPr lang="ja-JP" altLang="en-US" dirty="0" smtClean="0"/>
              <a:t>の</a:t>
            </a:r>
            <a:r>
              <a:rPr lang="ja-JP" altLang="en-US" dirty="0" smtClean="0"/>
              <a:t>以</a:t>
            </a:r>
            <a:r>
              <a:rPr lang="ja-JP" altLang="en-US" dirty="0" smtClean="0"/>
              <a:t>前</a:t>
            </a:r>
            <a:r>
              <a:rPr lang="ja-JP" altLang="en-US" dirty="0" smtClean="0"/>
              <a:t>から、「</a:t>
            </a:r>
            <a:r>
              <a:rPr lang="ja-JP" altLang="en-US" dirty="0"/>
              <a:t>一気」から病態と治療法を説く発想</a:t>
            </a:r>
            <a:r>
              <a:rPr lang="ja-JP" altLang="en-US" dirty="0" smtClean="0"/>
              <a:t>はある。</a:t>
            </a:r>
            <a:endParaRPr lang="en-US" altLang="ja-JP" dirty="0" smtClean="0"/>
          </a:p>
          <a:p>
            <a:r>
              <a:rPr lang="ja-JP" altLang="en-US" dirty="0" smtClean="0"/>
              <a:t>饗庭</a:t>
            </a:r>
            <a:r>
              <a:rPr lang="ja-JP" altLang="en-US" dirty="0"/>
              <a:t>東庵</a:t>
            </a:r>
            <a:r>
              <a:rPr lang="ja-JP" altLang="en-US" sz="2400" dirty="0" smtClean="0"/>
              <a:t>（あえばとうあん、</a:t>
            </a:r>
            <a:r>
              <a:rPr lang="en-US" altLang="ja-JP" sz="2400" dirty="0" smtClean="0"/>
              <a:t>1621</a:t>
            </a:r>
            <a:r>
              <a:rPr lang="en-US" altLang="ja-JP" sz="2400" dirty="0"/>
              <a:t>〜1673 </a:t>
            </a:r>
            <a:r>
              <a:rPr lang="ja-JP" altLang="en-US" sz="2400" dirty="0" smtClean="0"/>
              <a:t>年）</a:t>
            </a:r>
            <a:endParaRPr lang="en-US" altLang="ja-JP" sz="2400" dirty="0" smtClean="0"/>
          </a:p>
          <a:p>
            <a:r>
              <a:rPr lang="ja-JP" altLang="en-US" dirty="0" smtClean="0"/>
              <a:t>「</a:t>
            </a:r>
            <a:r>
              <a:rPr lang="ja-JP" altLang="en-US" dirty="0"/>
              <a:t>十二経は一貫（つらぬ）きの者なり、名は異なれども、実は一源水なり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r>
              <a:rPr lang="ja-JP" altLang="en-US" dirty="0">
                <a:solidFill>
                  <a:srgbClr val="FF0000"/>
                </a:solidFill>
              </a:rPr>
              <a:t>多賀法印流</a:t>
            </a:r>
            <a:r>
              <a:rPr lang="ja-JP" altLang="en-US" dirty="0" smtClean="0">
                <a:solidFill>
                  <a:srgbClr val="FF0000"/>
                </a:solidFill>
              </a:rPr>
              <a:t>文書</a:t>
            </a:r>
            <a:r>
              <a:rPr lang="ja-JP" altLang="en-US" sz="2600" dirty="0" smtClean="0"/>
              <a:t>（</a:t>
            </a:r>
            <a:r>
              <a:rPr lang="ja-JP" altLang="en-US" sz="2600" dirty="0"/>
              <a:t>江戸初の打</a:t>
            </a:r>
            <a:r>
              <a:rPr lang="ja-JP" altLang="en-US" sz="2600" dirty="0" smtClean="0"/>
              <a:t>鍼流文献</a:t>
            </a:r>
            <a:r>
              <a:rPr lang="ja-JP" altLang="en-US" sz="2600" dirty="0"/>
              <a:t>。長野</a:t>
            </a:r>
            <a:r>
              <a:rPr lang="ja-JP" altLang="en-US" sz="2600" dirty="0" smtClean="0"/>
              <a:t>仁氏</a:t>
            </a:r>
            <a:r>
              <a:rPr lang="ja-JP" altLang="en-US" sz="2600" dirty="0"/>
              <a:t>らが滋賀県・多賀大社から</a:t>
            </a:r>
            <a:r>
              <a:rPr lang="ja-JP" altLang="en-US" sz="2600" dirty="0" smtClean="0"/>
              <a:t>発掘）</a:t>
            </a:r>
            <a:endParaRPr lang="en-US" altLang="ja-JP" sz="2600" dirty="0"/>
          </a:p>
          <a:p>
            <a:r>
              <a:rPr lang="ja-JP" altLang="en-US" dirty="0">
                <a:solidFill>
                  <a:srgbClr val="0000FF"/>
                </a:solidFill>
              </a:rPr>
              <a:t>「万病の異名あるといえども、［気の］過不及の二つなり。過不及もまた不二なり。不及も太過も不及の正［気］、困（つか）れ、水減りたるをいう</a:t>
            </a:r>
            <a:r>
              <a:rPr lang="ja-JP" altLang="en-US" dirty="0" smtClean="0">
                <a:solidFill>
                  <a:srgbClr val="0000FF"/>
                </a:solidFill>
              </a:rPr>
              <a:t>」</a:t>
            </a:r>
            <a:r>
              <a:rPr lang="ja-JP" altLang="en-US" sz="2600" dirty="0" smtClean="0">
                <a:solidFill>
                  <a:srgbClr val="000000"/>
                </a:solidFill>
              </a:rPr>
              <a:t>（</a:t>
            </a:r>
            <a:r>
              <a:rPr lang="en-US" altLang="ja-JP" sz="2600" dirty="0">
                <a:solidFill>
                  <a:srgbClr val="000000"/>
                </a:solidFill>
              </a:rPr>
              <a:t>『</a:t>
            </a:r>
            <a:r>
              <a:rPr lang="ja-JP" altLang="en-US" sz="2600" dirty="0">
                <a:solidFill>
                  <a:srgbClr val="000000"/>
                </a:solidFill>
              </a:rPr>
              <a:t>一格正記・邪正一如</a:t>
            </a:r>
            <a:r>
              <a:rPr lang="en-US" altLang="ja-JP" sz="2600" dirty="0">
                <a:solidFill>
                  <a:srgbClr val="000000"/>
                </a:solidFill>
              </a:rPr>
              <a:t>』</a:t>
            </a:r>
            <a:r>
              <a:rPr lang="ja-JP" altLang="en-US" sz="2600" dirty="0">
                <a:solidFill>
                  <a:srgbClr val="000000"/>
                </a:solidFill>
              </a:rPr>
              <a:t>）</a:t>
            </a:r>
          </a:p>
          <a:p>
            <a:endParaRPr lang="en-US" altLang="ja-JP" dirty="0">
              <a:solidFill>
                <a:srgbClr val="0000FF"/>
              </a:solidFill>
            </a:endParaRP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765056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5662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/>
              <a:t>気滞めぐれば病自ずから治す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5334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「しかる</a:t>
            </a:r>
            <a:r>
              <a:rPr lang="ja-JP" altLang="en-US" dirty="0"/>
              <a:t>に、万病</a:t>
            </a:r>
            <a:r>
              <a:rPr lang="ja-JP" altLang="en-US" dirty="0" smtClean="0"/>
              <a:t>に異なる</a:t>
            </a:r>
            <a:r>
              <a:rPr lang="ja-JP" altLang="en-US" dirty="0"/>
              <a:t>証を付け医する故に</a:t>
            </a:r>
            <a:r>
              <a:rPr lang="ja-JP" altLang="en-US" dirty="0" smtClean="0"/>
              <a:t>正［</a:t>
            </a:r>
            <a:r>
              <a:rPr lang="ja-JP" altLang="en-US" dirty="0"/>
              <a:t>気</a:t>
            </a:r>
            <a:r>
              <a:rPr lang="ja-JP" altLang="en-US" dirty="0" smtClean="0"/>
              <a:t>］、困（つか）れて</a:t>
            </a:r>
            <a:r>
              <a:rPr lang="ja-JP" altLang="en-US" dirty="0"/>
              <a:t>気減り、重病と</a:t>
            </a:r>
            <a:r>
              <a:rPr lang="ja-JP" altLang="en-US" dirty="0" smtClean="0"/>
              <a:t>成す」</a:t>
            </a:r>
            <a:endParaRPr lang="en-US" altLang="ja-JP" dirty="0" smtClean="0"/>
          </a:p>
          <a:p>
            <a:r>
              <a:rPr lang="ja-JP" altLang="en-US" dirty="0" smtClean="0"/>
              <a:t>「元来</a:t>
            </a:r>
            <a:r>
              <a:rPr lang="ja-JP" altLang="en-US" dirty="0"/>
              <a:t>、気、</a:t>
            </a:r>
            <a:r>
              <a:rPr lang="ja-JP" altLang="en-US" dirty="0" smtClean="0"/>
              <a:t>所々滞集</a:t>
            </a:r>
            <a:r>
              <a:rPr lang="ja-JP" altLang="en-US" dirty="0"/>
              <a:t>するを病元とす。然る間、</a:t>
            </a:r>
            <a:r>
              <a:rPr lang="ja-JP" altLang="en-US" dirty="0">
                <a:solidFill>
                  <a:srgbClr val="0000FF"/>
                </a:solidFill>
              </a:rPr>
              <a:t>集まりたる気を散じ、滞りたる気を順巡</a:t>
            </a:r>
            <a:r>
              <a:rPr lang="ja-JP" altLang="en-US" dirty="0" smtClean="0">
                <a:solidFill>
                  <a:srgbClr val="0000FF"/>
                </a:solidFill>
              </a:rPr>
              <a:t>さすれば</a:t>
            </a:r>
            <a:r>
              <a:rPr lang="ja-JP" altLang="en-US" dirty="0">
                <a:solidFill>
                  <a:srgbClr val="0000FF"/>
                </a:solidFill>
              </a:rPr>
              <a:t>、病自ずから治す。</a:t>
            </a:r>
            <a:r>
              <a:rPr lang="ja-JP" altLang="en-US" dirty="0"/>
              <a:t>気血順巡すること、正気足らずしては叶わず．元気を</a:t>
            </a:r>
            <a:r>
              <a:rPr lang="ja-JP" altLang="en-US" dirty="0" smtClean="0"/>
              <a:t>補し</a:t>
            </a:r>
            <a:r>
              <a:rPr lang="ja-JP" altLang="en-US" dirty="0"/>
              <a:t>丈夫にすれば順巡するなり。これ医法中の肝要なり」</a:t>
            </a:r>
            <a:r>
              <a:rPr lang="ja-JP" altLang="en-US" sz="2600" dirty="0"/>
              <a:t>（</a:t>
            </a:r>
            <a:r>
              <a:rPr lang="en-US" altLang="ja-JP" sz="2600" dirty="0"/>
              <a:t>『</a:t>
            </a:r>
            <a:r>
              <a:rPr lang="ja-JP" altLang="en-US" sz="2600" dirty="0"/>
              <a:t>一格正記・邪正一如</a:t>
            </a:r>
            <a:r>
              <a:rPr lang="en-US" altLang="ja-JP" sz="2600" dirty="0"/>
              <a:t>』</a:t>
            </a:r>
            <a:r>
              <a:rPr lang="ja-JP" altLang="en-US" sz="2600" dirty="0" smtClean="0"/>
              <a:t>）</a:t>
            </a:r>
            <a:endParaRPr lang="ja-JP" altLang="en-US" sz="2600" dirty="0"/>
          </a:p>
        </p:txBody>
      </p:sp>
    </p:spTree>
    <p:extLst>
      <p:ext uri="{BB962C8B-B14F-4D97-AF65-F5344CB8AC3E}">
        <p14:creationId xmlns:p14="http://schemas.microsoft.com/office/powerpoint/2010/main" val="2157534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1862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/>
              <a:t>病気と生命は一つ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/>
              <a:t>「医（薬）・鍼・灸ともに実に病を瀉し治するに非ず。</a:t>
            </a:r>
            <a:r>
              <a:rPr lang="ja-JP" altLang="en-US" dirty="0">
                <a:solidFill>
                  <a:srgbClr val="0000FF"/>
                </a:solidFill>
              </a:rPr>
              <a:t>元気正しければ医せずとも病自ずから治す。</a:t>
            </a:r>
            <a:r>
              <a:rPr lang="ja-JP" altLang="en-US" dirty="0"/>
              <a:t>傳燈いわく、我かつて病を治す事を知らずとなり。またいわく、</a:t>
            </a:r>
            <a:r>
              <a:rPr lang="ja-JP" altLang="en-US" dirty="0">
                <a:solidFill>
                  <a:srgbClr val="0000FF"/>
                </a:solidFill>
              </a:rPr>
              <a:t>病を治せんと思わば（病人の）首を切るべし。命は病、病は命となり</a:t>
            </a:r>
            <a:r>
              <a:rPr lang="ja-JP" altLang="en-US" dirty="0"/>
              <a:t>」</a:t>
            </a:r>
            <a:r>
              <a:rPr lang="ja-JP" altLang="en-US" sz="2400" dirty="0" smtClean="0"/>
              <a:t>（多賀法印流文書</a:t>
            </a:r>
            <a:r>
              <a:rPr lang="en-US" altLang="ja-JP" sz="2400" dirty="0" smtClean="0"/>
              <a:t>『</a:t>
            </a:r>
            <a:r>
              <a:rPr lang="ja-JP" altLang="en-US" sz="2400" dirty="0"/>
              <a:t>一格正記・邪正一如</a:t>
            </a:r>
            <a:r>
              <a:rPr lang="en-US" altLang="ja-JP" sz="2400" dirty="0"/>
              <a:t>』</a:t>
            </a:r>
            <a:r>
              <a:rPr lang="ja-JP" altLang="en-US" sz="2400" dirty="0" smtClean="0"/>
              <a:t>）</a:t>
            </a:r>
            <a:endParaRPr lang="en-US" altLang="ja-JP" sz="2400" dirty="0" smtClean="0"/>
          </a:p>
          <a:p>
            <a:r>
              <a:rPr lang="en-US" altLang="ja-JP" sz="2000" dirty="0">
                <a:solidFill>
                  <a:srgbClr val="FF6600"/>
                </a:solidFill>
              </a:rPr>
              <a:t>『</a:t>
            </a:r>
            <a:r>
              <a:rPr lang="ja-JP" altLang="en-US" sz="2000" dirty="0">
                <a:solidFill>
                  <a:srgbClr val="FF6600"/>
                </a:solidFill>
              </a:rPr>
              <a:t>黄帝内経</a:t>
            </a:r>
            <a:r>
              <a:rPr lang="en-US" altLang="ja-JP" sz="2000" dirty="0">
                <a:solidFill>
                  <a:srgbClr val="FF6600"/>
                </a:solidFill>
              </a:rPr>
              <a:t>』</a:t>
            </a:r>
            <a:r>
              <a:rPr lang="ja-JP" altLang="en-US" sz="2000" dirty="0">
                <a:solidFill>
                  <a:srgbClr val="FF6600"/>
                </a:solidFill>
              </a:rPr>
              <a:t>にも、「一気」の表現がないわけではない。</a:t>
            </a:r>
          </a:p>
          <a:p>
            <a:r>
              <a:rPr lang="ja-JP" altLang="en-US" sz="2400" dirty="0"/>
              <a:t>「黃帝曰く、余、人に精、気、津、液、血、脈有りと聞くも、余、意（こころ）に以為（おも）えらく、一気のみ、と」</a:t>
            </a:r>
            <a:r>
              <a:rPr lang="ja-JP" altLang="en-US" sz="2000" dirty="0"/>
              <a:t>（</a:t>
            </a:r>
            <a:r>
              <a:rPr lang="en-US" altLang="ja-JP" sz="2000" dirty="0"/>
              <a:t>『</a:t>
            </a:r>
            <a:r>
              <a:rPr lang="ja-JP" altLang="en-US" sz="2000" dirty="0"/>
              <a:t>霊枢</a:t>
            </a:r>
            <a:r>
              <a:rPr lang="en-US" altLang="ja-JP" sz="2000" dirty="0"/>
              <a:t>』</a:t>
            </a:r>
            <a:r>
              <a:rPr lang="ja-JP" altLang="en-US" sz="2000" dirty="0"/>
              <a:t>決気篇）</a:t>
            </a:r>
            <a:endParaRPr lang="en-US" altLang="ja-JP" sz="2000" dirty="0"/>
          </a:p>
          <a:p>
            <a:r>
              <a:rPr lang="en-US" altLang="ja-JP" sz="2000" dirty="0">
                <a:solidFill>
                  <a:srgbClr val="0000FF"/>
                </a:solidFill>
              </a:rPr>
              <a:t>『</a:t>
            </a:r>
            <a:r>
              <a:rPr lang="ja-JP" altLang="en-US" sz="2000" dirty="0">
                <a:solidFill>
                  <a:srgbClr val="0000FF"/>
                </a:solidFill>
              </a:rPr>
              <a:t>霊枢</a:t>
            </a:r>
            <a:r>
              <a:rPr lang="en-US" altLang="ja-JP" sz="2000" dirty="0">
                <a:solidFill>
                  <a:srgbClr val="0000FF"/>
                </a:solidFill>
              </a:rPr>
              <a:t>』</a:t>
            </a:r>
            <a:r>
              <a:rPr lang="ja-JP" altLang="en-US" sz="2000" dirty="0">
                <a:solidFill>
                  <a:srgbClr val="0000FF"/>
                </a:solidFill>
              </a:rPr>
              <a:t>は、日本医学とは逆に、概念を細分する出発点として「一気」を語っている。</a:t>
            </a:r>
          </a:p>
          <a:p>
            <a:endParaRPr lang="ja-JP" altLang="en-US" sz="2400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1123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600" dirty="0" smtClean="0"/>
              <a:t>日本</a:t>
            </a:r>
            <a:r>
              <a:rPr lang="ja-JP" altLang="en-US" sz="3600" dirty="0"/>
              <a:t>の「気」を理解</a:t>
            </a:r>
            <a:r>
              <a:rPr lang="ja-JP" altLang="en-US" sz="3600" dirty="0" smtClean="0"/>
              <a:t>する作業仮説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なぜ日本</a:t>
            </a:r>
            <a:r>
              <a:rPr lang="ja-JP" altLang="en-US" dirty="0" smtClean="0"/>
              <a:t>で一気</a:t>
            </a:r>
            <a:r>
              <a:rPr lang="ja-JP" altLang="en-US" dirty="0"/>
              <a:t>還元</a:t>
            </a:r>
            <a:r>
              <a:rPr lang="ja-JP" altLang="en-US" dirty="0" smtClean="0"/>
              <a:t>主義で脱構造的</a:t>
            </a:r>
            <a:r>
              <a:rPr lang="ja-JP" altLang="en-US" dirty="0"/>
              <a:t>な「気</a:t>
            </a:r>
            <a:r>
              <a:rPr lang="ja-JP" altLang="en-US" dirty="0" smtClean="0"/>
              <a:t>」</a:t>
            </a:r>
            <a:r>
              <a:rPr lang="ja-JP" altLang="en-US" dirty="0" smtClean="0"/>
              <a:t>が</a:t>
            </a:r>
            <a:r>
              <a:rPr lang="ja-JP" altLang="en-US" dirty="0" smtClean="0"/>
              <a:t>生まれた</a:t>
            </a:r>
            <a:r>
              <a:rPr lang="ja-JP" altLang="en-US" dirty="0"/>
              <a:t>のか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algn="just">
              <a:lnSpc>
                <a:spcPts val="3840"/>
              </a:lnSpc>
            </a:pPr>
            <a:r>
              <a:rPr lang="ja-JP" altLang="en-US" dirty="0" smtClean="0"/>
              <a:t>それを知るために仮説的な方法を採用する。</a:t>
            </a:r>
            <a:endParaRPr lang="en-US" altLang="ja-JP" dirty="0" smtClean="0"/>
          </a:p>
          <a:p>
            <a:pPr marL="0" indent="0" algn="just">
              <a:lnSpc>
                <a:spcPts val="3840"/>
              </a:lnSpc>
              <a:buNone/>
            </a:pPr>
            <a:r>
              <a:rPr lang="ja-JP" altLang="en-US" dirty="0" smtClean="0"/>
              <a:t>　　</a:t>
            </a:r>
            <a:r>
              <a:rPr lang="en-US" altLang="ja-JP" dirty="0" smtClean="0"/>
              <a:t>①</a:t>
            </a:r>
            <a:r>
              <a:rPr lang="ja-JP" altLang="en-US" dirty="0"/>
              <a:t>丸山眞男の「古層」</a:t>
            </a:r>
            <a:r>
              <a:rPr lang="ja-JP" altLang="en-US" dirty="0" smtClean="0"/>
              <a:t>論</a:t>
            </a:r>
            <a:endParaRPr lang="en-US" altLang="ja-JP" dirty="0" smtClean="0"/>
          </a:p>
          <a:p>
            <a:pPr marL="0" indent="0" algn="just">
              <a:lnSpc>
                <a:spcPts val="3840"/>
              </a:lnSpc>
              <a:buNone/>
            </a:pPr>
            <a:r>
              <a:rPr lang="ja-JP" altLang="en-US" dirty="0" smtClean="0"/>
              <a:t>　　</a:t>
            </a:r>
            <a:r>
              <a:rPr lang="en-US" altLang="ja-JP" dirty="0" smtClean="0"/>
              <a:t>②</a:t>
            </a:r>
            <a:r>
              <a:rPr lang="ja-JP" altLang="en-US" dirty="0"/>
              <a:t>山田慶児の「フィルター」</a:t>
            </a:r>
            <a:r>
              <a:rPr lang="ja-JP" altLang="en-US" dirty="0" smtClean="0"/>
              <a:t>論</a:t>
            </a:r>
            <a:endParaRPr lang="en-US" altLang="ja-JP" dirty="0" smtClean="0"/>
          </a:p>
          <a:p>
            <a:pPr marL="0" indent="0" algn="just">
              <a:lnSpc>
                <a:spcPts val="3840"/>
              </a:lnSpc>
              <a:buNone/>
            </a:pPr>
            <a:r>
              <a:rPr lang="ja-JP" altLang="en-US" dirty="0" smtClean="0"/>
              <a:t>　　</a:t>
            </a:r>
            <a:r>
              <a:rPr lang="en-US" altLang="ja-JP" dirty="0" smtClean="0"/>
              <a:t>③</a:t>
            </a:r>
            <a:r>
              <a:rPr lang="ja-JP" altLang="en-US" dirty="0" smtClean="0"/>
              <a:t>日本語</a:t>
            </a:r>
            <a:r>
              <a:rPr lang="ja-JP" altLang="en-US" dirty="0"/>
              <a:t>の「気</a:t>
            </a:r>
            <a:r>
              <a:rPr lang="ja-JP" altLang="en-US" dirty="0" smtClean="0"/>
              <a:t>」に関する研究</a:t>
            </a:r>
            <a:endParaRPr lang="en-US" altLang="ja-JP" dirty="0" smtClean="0"/>
          </a:p>
          <a:p>
            <a:pPr marL="0" indent="0" algn="just">
              <a:lnSpc>
                <a:spcPts val="3840"/>
              </a:lnSpc>
              <a:buNone/>
            </a:pPr>
            <a:r>
              <a:rPr lang="ja-JP" altLang="en-US" dirty="0" smtClean="0"/>
              <a:t>　　</a:t>
            </a:r>
            <a:r>
              <a:rPr lang="en-US" altLang="ja-JP" dirty="0" smtClean="0"/>
              <a:t>④</a:t>
            </a:r>
            <a:r>
              <a:rPr lang="ja-JP" altLang="en-US" dirty="0" smtClean="0"/>
              <a:t>加藤</a:t>
            </a:r>
            <a:r>
              <a:rPr lang="ja-JP" altLang="en-US" dirty="0"/>
              <a:t>周一の「ベクトル合成」論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56915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7262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　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4000" dirty="0" smtClean="0"/>
              <a:t>①</a:t>
            </a:r>
            <a:r>
              <a:rPr lang="ja-JP" altLang="en-US" sz="4000" dirty="0" smtClean="0"/>
              <a:t>丸山</a:t>
            </a:r>
            <a:r>
              <a:rPr lang="ja-JP" altLang="en-US" sz="4000" dirty="0"/>
              <a:t>眞男の「古層」論</a:t>
            </a:r>
            <a:r>
              <a:rPr lang="en-US" altLang="ja-JP" sz="4000" dirty="0"/>
              <a:t/>
            </a:r>
            <a:br>
              <a:rPr lang="en-US" altLang="ja-JP" sz="4000" dirty="0"/>
            </a:b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ja-JP" dirty="0" smtClean="0"/>
              <a:t>日本</a:t>
            </a:r>
            <a:r>
              <a:rPr lang="ja-JP" altLang="ja-JP" dirty="0"/>
              <a:t>文化には、外来の文化を変容して</a:t>
            </a:r>
            <a:r>
              <a:rPr lang="ja-JP" altLang="ja-JP" dirty="0" smtClean="0"/>
              <a:t>受け入れる</a:t>
            </a:r>
            <a:r>
              <a:rPr lang="ja-JP" altLang="en-US" dirty="0" smtClean="0"/>
              <a:t>音楽の</a:t>
            </a:r>
            <a:r>
              <a:rPr lang="ja-JP" altLang="ja-JP" u="sng" dirty="0" smtClean="0"/>
              <a:t>執拗</a:t>
            </a:r>
            <a:r>
              <a:rPr lang="ja-JP" altLang="ja-JP" u="sng" dirty="0"/>
              <a:t>低音（バッソ・オスティナート）</a:t>
            </a:r>
            <a:r>
              <a:rPr lang="ja-JP" altLang="ja-JP" dirty="0"/>
              <a:t>のような</a:t>
            </a:r>
            <a:r>
              <a:rPr lang="ja-JP" altLang="ja-JP" dirty="0">
                <a:solidFill>
                  <a:srgbClr val="0000FF"/>
                </a:solidFill>
              </a:rPr>
              <a:t>意識の「古層」</a:t>
            </a:r>
            <a:r>
              <a:rPr lang="ja-JP" altLang="ja-JP" dirty="0"/>
              <a:t>が働いている 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ja-JP" u="sng" dirty="0" smtClean="0"/>
              <a:t>人為より</a:t>
            </a:r>
            <a:r>
              <a:rPr lang="ja-JP" altLang="ja-JP" u="sng" dirty="0"/>
              <a:t>も、おのずから</a:t>
            </a:r>
            <a:r>
              <a:rPr lang="ja-JP" altLang="ja-JP" u="sng" dirty="0" smtClean="0"/>
              <a:t>「成る」</a:t>
            </a:r>
            <a:r>
              <a:rPr lang="ja-JP" altLang="ja-JP" u="sng" dirty="0"/>
              <a:t>ことを価値づける</a:t>
            </a:r>
            <a:r>
              <a:rPr lang="ja-JP" altLang="ja-JP" u="sng" dirty="0" smtClean="0"/>
              <a:t>感覚</a:t>
            </a:r>
            <a:r>
              <a:rPr lang="ja-JP" altLang="ja-JP" dirty="0" smtClean="0"/>
              <a:t>、</a:t>
            </a:r>
            <a:r>
              <a:rPr lang="ja-JP" altLang="ja-JP" dirty="0"/>
              <a:t>自然の「生成のエネルギー」の「いきほひ」</a:t>
            </a:r>
            <a:r>
              <a:rPr lang="ja-JP" altLang="ja-JP" dirty="0" smtClean="0"/>
              <a:t>を肯定</a:t>
            </a:r>
            <a:r>
              <a:rPr lang="ja-JP" altLang="ja-JP" dirty="0"/>
              <a:t>する</a:t>
            </a:r>
            <a:r>
              <a:rPr lang="ja-JP" altLang="ja-JP" u="sng" dirty="0"/>
              <a:t>生命</a:t>
            </a:r>
            <a:r>
              <a:rPr lang="ja-JP" altLang="ja-JP" u="sng" dirty="0" smtClean="0"/>
              <a:t>感覚</a:t>
            </a:r>
            <a:r>
              <a:rPr lang="ja-JP" altLang="ja-JP" dirty="0" smtClean="0"/>
              <a:t>、</a:t>
            </a:r>
            <a:r>
              <a:rPr lang="ja-JP" altLang="ja-JP" dirty="0"/>
              <a:t>「つぎつぎに」</a:t>
            </a:r>
            <a:r>
              <a:rPr lang="ja-JP" altLang="ja-JP" dirty="0" smtClean="0"/>
              <a:t>移ろ</a:t>
            </a:r>
            <a:r>
              <a:rPr lang="ja-JP" altLang="en-US" dirty="0" smtClean="0"/>
              <a:t>う</a:t>
            </a:r>
            <a:r>
              <a:rPr lang="ja-JP" altLang="ja-JP" dirty="0" smtClean="0"/>
              <a:t>「</a:t>
            </a:r>
            <a:r>
              <a:rPr lang="ja-JP" altLang="ja-JP" dirty="0"/>
              <a:t>いま」を肯定する</a:t>
            </a:r>
            <a:r>
              <a:rPr lang="ja-JP" altLang="ja-JP" u="sng" dirty="0"/>
              <a:t>歴史的</a:t>
            </a:r>
            <a:r>
              <a:rPr lang="ja-JP" altLang="ja-JP" u="sng" dirty="0" smtClean="0"/>
              <a:t>楽天性</a:t>
            </a:r>
            <a:r>
              <a:rPr lang="ja-JP" altLang="en-US" dirty="0" smtClean="0"/>
              <a:t>、などである</a:t>
            </a:r>
            <a:r>
              <a:rPr lang="ja-JP" altLang="en-US" dirty="0" smtClean="0">
                <a:solidFill>
                  <a:srgbClr val="FF6600"/>
                </a:solidFill>
              </a:rPr>
              <a:t>。</a:t>
            </a:r>
            <a:r>
              <a:rPr lang="ja-JP" altLang="ja-JP" dirty="0" smtClean="0">
                <a:solidFill>
                  <a:srgbClr val="FF6600"/>
                </a:solidFill>
              </a:rPr>
              <a:t> </a:t>
            </a:r>
            <a:r>
              <a:rPr lang="ja-JP" altLang="en-US" dirty="0" smtClean="0">
                <a:solidFill>
                  <a:srgbClr val="FF6600"/>
                </a:solidFill>
              </a:rPr>
              <a:t>［</a:t>
            </a:r>
            <a:r>
              <a:rPr lang="en-US" altLang="ja-JP" dirty="0" smtClean="0">
                <a:solidFill>
                  <a:srgbClr val="FF6600"/>
                </a:solidFill>
              </a:rPr>
              <a:t>『</a:t>
            </a:r>
            <a:r>
              <a:rPr lang="ja-JP" altLang="en-US" dirty="0" smtClean="0">
                <a:solidFill>
                  <a:srgbClr val="FF6600"/>
                </a:solidFill>
              </a:rPr>
              <a:t>古事記</a:t>
            </a:r>
            <a:r>
              <a:rPr lang="en-US" altLang="ja-JP" dirty="0" smtClean="0">
                <a:solidFill>
                  <a:srgbClr val="FF6600"/>
                </a:solidFill>
              </a:rPr>
              <a:t>』</a:t>
            </a:r>
            <a:r>
              <a:rPr lang="ja-JP" altLang="en-US" dirty="0" smtClean="0">
                <a:solidFill>
                  <a:srgbClr val="FF6600"/>
                </a:solidFill>
              </a:rPr>
              <a:t>などを分析］</a:t>
            </a:r>
            <a:endParaRPr kumimoji="1" lang="ja-JP" alt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597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9384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「</a:t>
            </a:r>
            <a:r>
              <a:rPr lang="ja-JP" altLang="en-US" dirty="0"/>
              <a:t>気」の思想は鍼灸術の核心である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ja-JP" altLang="en-US" dirty="0" smtClean="0"/>
              <a:t>それが日本と中国で違っている？</a:t>
            </a:r>
            <a:endParaRPr kumimoji="1" lang="en-US" altLang="ja-JP" dirty="0" smtClean="0"/>
          </a:p>
          <a:p>
            <a:r>
              <a:rPr lang="ja-JP" altLang="en-US" dirty="0" smtClean="0"/>
              <a:t>こう言っても、ピンと来ない人がいる。</a:t>
            </a:r>
            <a:endParaRPr lang="en-US" altLang="ja-JP" dirty="0" smtClean="0"/>
          </a:p>
          <a:p>
            <a:r>
              <a:rPr kumimoji="1" lang="ja-JP" altLang="en-US" dirty="0" smtClean="0"/>
              <a:t>中国鍼灸とは何か、日本鍼灸とは何かがクリアに認識できていない。</a:t>
            </a:r>
            <a:endParaRPr kumimoji="1" lang="en-US" altLang="ja-JP" dirty="0" smtClean="0"/>
          </a:p>
          <a:p>
            <a:r>
              <a:rPr lang="ja-JP" altLang="en-US" dirty="0" smtClean="0"/>
              <a:t>それでよい臨床ができるだろうか？　</a:t>
            </a:r>
            <a:endParaRPr lang="en-US" altLang="ja-JP" dirty="0" smtClean="0"/>
          </a:p>
          <a:p>
            <a:r>
              <a:rPr lang="ja-JP" altLang="en-US" dirty="0" smtClean="0"/>
              <a:t>日本で鍼灸師である意味を把握できるだろうか？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688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5362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4000" dirty="0"/>
              <a:t>　</a:t>
            </a:r>
            <a:r>
              <a:rPr lang="en-US" altLang="ja-JP" sz="4000" dirty="0"/>
              <a:t>②</a:t>
            </a:r>
            <a:r>
              <a:rPr lang="ja-JP" altLang="en-US" sz="4000" dirty="0"/>
              <a:t>山田慶児の「フィルター」論</a:t>
            </a:r>
            <a:r>
              <a:rPr lang="en-US" altLang="ja-JP" sz="4000" dirty="0"/>
              <a:t/>
            </a:r>
            <a:br>
              <a:rPr lang="en-US" altLang="ja-JP" sz="4000" dirty="0"/>
            </a:b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58900"/>
            <a:ext cx="8229600" cy="5283200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dirty="0"/>
              <a:t>平安時代の医書</a:t>
            </a:r>
            <a:r>
              <a:rPr lang="en-US" altLang="ja-JP" dirty="0"/>
              <a:t>『</a:t>
            </a:r>
            <a:r>
              <a:rPr lang="ja-JP" altLang="en-US" dirty="0"/>
              <a:t>医心方</a:t>
            </a:r>
            <a:r>
              <a:rPr lang="en-US" altLang="ja-JP" dirty="0"/>
              <a:t>』</a:t>
            </a:r>
            <a:r>
              <a:rPr lang="ja-JP" altLang="en-US" sz="2600" dirty="0"/>
              <a:t>（</a:t>
            </a:r>
            <a:r>
              <a:rPr lang="en-US" altLang="ja-JP" sz="2600" dirty="0"/>
              <a:t>984</a:t>
            </a:r>
            <a:r>
              <a:rPr lang="ja-JP" altLang="en-US" sz="2600" dirty="0"/>
              <a:t>年ごろ）</a:t>
            </a:r>
            <a:r>
              <a:rPr lang="ja-JP" altLang="en-US" dirty="0"/>
              <a:t>は、</a:t>
            </a:r>
            <a:r>
              <a:rPr lang="en-US" altLang="ja-JP" dirty="0"/>
              <a:t>『</a:t>
            </a:r>
            <a:r>
              <a:rPr lang="ja-JP" altLang="en-US" dirty="0"/>
              <a:t>千金方</a:t>
            </a:r>
            <a:r>
              <a:rPr lang="en-US" altLang="ja-JP" dirty="0"/>
              <a:t>』</a:t>
            </a:r>
            <a:r>
              <a:rPr lang="ja-JP" altLang="en-US" dirty="0"/>
              <a:t>など六朝隋唐医学書をたくさん</a:t>
            </a:r>
            <a:r>
              <a:rPr lang="ja-JP" altLang="en-US" dirty="0" smtClean="0"/>
              <a:t>引用する。</a:t>
            </a:r>
            <a:endParaRPr lang="en-US" altLang="ja-JP" dirty="0" smtClean="0"/>
          </a:p>
          <a:p>
            <a:r>
              <a:rPr lang="ja-JP" altLang="en-US" dirty="0" smtClean="0">
                <a:solidFill>
                  <a:srgbClr val="0000FF"/>
                </a:solidFill>
              </a:rPr>
              <a:t>経脈</a:t>
            </a:r>
            <a:r>
              <a:rPr lang="ja-JP" altLang="en-US" dirty="0">
                <a:solidFill>
                  <a:srgbClr val="0000FF"/>
                </a:solidFill>
              </a:rPr>
              <a:t>、脈診、陰陽、五行、虚実など理論的部分は、意図的に削除</a:t>
            </a:r>
            <a:r>
              <a:rPr lang="ja-JP" altLang="en-US" dirty="0"/>
              <a:t>している。</a:t>
            </a:r>
          </a:p>
          <a:p>
            <a:r>
              <a:rPr lang="ja-JP" altLang="en-US" dirty="0"/>
              <a:t>ここには、次のよう</a:t>
            </a:r>
            <a:r>
              <a:rPr lang="ja-JP" altLang="en-US" dirty="0" smtClean="0"/>
              <a:t>な</a:t>
            </a:r>
            <a:r>
              <a:rPr lang="ja-JP" altLang="en-US" dirty="0" smtClean="0">
                <a:solidFill>
                  <a:srgbClr val="FF6600"/>
                </a:solidFill>
              </a:rPr>
              <a:t>「フィルター」</a:t>
            </a:r>
            <a:r>
              <a:rPr lang="ja-JP" altLang="en-US" dirty="0" smtClean="0"/>
              <a:t>が</a:t>
            </a:r>
            <a:r>
              <a:rPr lang="ja-JP" altLang="en-US" dirty="0"/>
              <a:t>働いている。</a:t>
            </a:r>
          </a:p>
          <a:p>
            <a:pPr marL="0" indent="0">
              <a:buNone/>
            </a:pPr>
            <a:r>
              <a:rPr lang="ja-JP" altLang="en-US" dirty="0" smtClean="0"/>
              <a:t>　　（</a:t>
            </a:r>
            <a:r>
              <a:rPr lang="en-US" altLang="ja-JP" dirty="0"/>
              <a:t>1</a:t>
            </a:r>
            <a:r>
              <a:rPr lang="ja-JP" altLang="en-US" dirty="0"/>
              <a:t>）実感主義</a:t>
            </a:r>
          </a:p>
          <a:p>
            <a:pPr marL="0" indent="0">
              <a:buNone/>
            </a:pPr>
            <a:r>
              <a:rPr lang="ja-JP" altLang="en-US" dirty="0" smtClean="0"/>
              <a:t>　　（</a:t>
            </a:r>
            <a:r>
              <a:rPr lang="en-US" altLang="ja-JP" dirty="0"/>
              <a:t>2</a:t>
            </a:r>
            <a:r>
              <a:rPr lang="ja-JP" altLang="en-US" dirty="0"/>
              <a:t>）単純原則志向</a:t>
            </a:r>
          </a:p>
          <a:p>
            <a:pPr marL="0" indent="0">
              <a:buNone/>
            </a:pPr>
            <a:r>
              <a:rPr lang="ja-JP" altLang="en-US" dirty="0" smtClean="0"/>
              <a:t>　　（</a:t>
            </a:r>
            <a:r>
              <a:rPr lang="en-US" altLang="ja-JP" dirty="0"/>
              <a:t>3</a:t>
            </a:r>
            <a:r>
              <a:rPr lang="ja-JP" altLang="en-US" dirty="0"/>
              <a:t>）理論嫌悪</a:t>
            </a:r>
          </a:p>
          <a:p>
            <a:pPr marL="0" indent="0">
              <a:buNone/>
            </a:pPr>
            <a:r>
              <a:rPr lang="ja-JP" altLang="en-US" dirty="0" smtClean="0"/>
              <a:t>　　（</a:t>
            </a:r>
            <a:r>
              <a:rPr lang="en-US" altLang="ja-JP" dirty="0"/>
              <a:t>4</a:t>
            </a:r>
            <a:r>
              <a:rPr lang="ja-JP" altLang="en-US" dirty="0"/>
              <a:t>）効果重視の実利主義</a:t>
            </a:r>
          </a:p>
          <a:p>
            <a:r>
              <a:rPr lang="ja-JP" altLang="en-US" dirty="0" smtClean="0"/>
              <a:t>以後</a:t>
            </a:r>
            <a:r>
              <a:rPr lang="ja-JP" altLang="en-US" dirty="0"/>
              <a:t>の日本の</a:t>
            </a:r>
            <a:r>
              <a:rPr lang="ja-JP" altLang="en-US" dirty="0" smtClean="0"/>
              <a:t>学問全体の</a:t>
            </a:r>
            <a:r>
              <a:rPr lang="ja-JP" altLang="en-US" dirty="0"/>
              <a:t>傾向</a:t>
            </a:r>
            <a:r>
              <a:rPr lang="ja-JP" altLang="en-US" dirty="0" smtClean="0"/>
              <a:t>を早くも示している。</a:t>
            </a:r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5886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5662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4000" dirty="0" smtClean="0"/>
              <a:t>③</a:t>
            </a:r>
            <a:r>
              <a:rPr lang="ja-JP" altLang="en-US" sz="4000" dirty="0"/>
              <a:t>日本語の「気</a:t>
            </a:r>
            <a:r>
              <a:rPr lang="ja-JP" altLang="en-US" sz="4000" dirty="0" smtClean="0"/>
              <a:t>」の研究</a:t>
            </a:r>
            <a:r>
              <a:rPr lang="en-US" altLang="ja-JP" dirty="0"/>
              <a:t/>
            </a:r>
            <a:br>
              <a:rPr lang="en-US" altLang="ja-JP" dirty="0"/>
            </a:b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4100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dirty="0" smtClean="0"/>
              <a:t>日本語</a:t>
            </a:r>
            <a:r>
              <a:rPr lang="ja-JP" altLang="en-US" dirty="0"/>
              <a:t>の「気</a:t>
            </a:r>
            <a:r>
              <a:rPr lang="ja-JP" altLang="en-US" dirty="0" smtClean="0"/>
              <a:t>」には無数の表現がある。</a:t>
            </a:r>
            <a:r>
              <a:rPr lang="ja-JP" altLang="en-US" dirty="0"/>
              <a:t>中国語に</a:t>
            </a:r>
            <a:r>
              <a:rPr lang="ja-JP" altLang="en-US" dirty="0" smtClean="0"/>
              <a:t>はない現象である。</a:t>
            </a:r>
            <a:endParaRPr lang="en-US" altLang="ja-JP" dirty="0"/>
          </a:p>
          <a:p>
            <a:r>
              <a:rPr lang="ja-JP" altLang="ja-JP" sz="2600" i="1" dirty="0" smtClean="0">
                <a:solidFill>
                  <a:srgbClr val="0000FF"/>
                </a:solidFill>
              </a:rPr>
              <a:t>気</a:t>
            </a:r>
            <a:r>
              <a:rPr lang="ja-JP" altLang="ja-JP" sz="2600" i="1" dirty="0">
                <a:solidFill>
                  <a:srgbClr val="0000FF"/>
                </a:solidFill>
              </a:rPr>
              <a:t>になる、気に入る、気が乗る、気が合う、気詰まり、気に病む、気がとがめる、気を入れる、気のせい、気に掛かる、気にくわない、気が向く、気が晴れる、気を許す、気づく、その気、やる気、嫌気、何の気なしに、気の毒、気味が悪い、気心、気分、雰囲気、気まずい、気配り、気遣い、気転、気力、色気（け）、眠気、人気、気取られる、もののけ、気配……</a:t>
            </a:r>
            <a:endParaRPr lang="ja-JP" altLang="ja-JP" sz="2600" dirty="0">
              <a:solidFill>
                <a:srgbClr val="0000FF"/>
              </a:solidFill>
            </a:endParaRPr>
          </a:p>
          <a:p>
            <a:r>
              <a:rPr lang="ja-JP" altLang="ja-JP" dirty="0" smtClean="0"/>
              <a:t>日本語</a:t>
            </a:r>
            <a:r>
              <a:rPr lang="ja-JP" altLang="ja-JP" dirty="0"/>
              <a:t>の「気」は、心や精神、感情、人と人の間柄、雰囲気などに結びつくものが多い。 </a:t>
            </a:r>
            <a:endParaRPr lang="en-US" altLang="ja-JP" dirty="0" smtClean="0"/>
          </a:p>
          <a:p>
            <a:r>
              <a:rPr lang="ja-JP" altLang="ja-JP" u="sng" dirty="0" smtClean="0"/>
              <a:t>宇宙論</a:t>
            </a:r>
            <a:r>
              <a:rPr lang="ja-JP" altLang="en-US" u="sng" dirty="0" smtClean="0"/>
              <a:t>とは関係しない</a:t>
            </a:r>
            <a:r>
              <a:rPr lang="ja-JP" altLang="ja-JP" u="sng" dirty="0" smtClean="0"/>
              <a:t>、身近</a:t>
            </a:r>
            <a:r>
              <a:rPr lang="ja-JP" altLang="en-US" u="sng" dirty="0" smtClean="0"/>
              <a:t>な</a:t>
            </a:r>
            <a:r>
              <a:rPr lang="ja-JP" altLang="ja-JP" u="sng" dirty="0" smtClean="0"/>
              <a:t>感覚的な</a:t>
            </a:r>
            <a:r>
              <a:rPr lang="ja-JP" altLang="en-US" u="sng" dirty="0" smtClean="0"/>
              <a:t>語彙</a:t>
            </a:r>
            <a:r>
              <a:rPr lang="ja-JP" altLang="ja-JP" dirty="0" smtClean="0"/>
              <a:t>で</a:t>
            </a:r>
            <a:r>
              <a:rPr lang="ja-JP" altLang="ja-JP" dirty="0"/>
              <a:t>ある。 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4225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1862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/>
              <a:t>日本語の「気」には歴史がある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84300"/>
            <a:ext cx="8229600" cy="5232400"/>
          </a:xfrm>
        </p:spPr>
        <p:txBody>
          <a:bodyPr>
            <a:normAutofit/>
          </a:bodyPr>
          <a:lstStyle/>
          <a:p>
            <a:r>
              <a:rPr lang="ja-JP" altLang="ja-JP" sz="2700" dirty="0"/>
              <a:t>幸田露伴『努力論</a:t>
            </a:r>
            <a:r>
              <a:rPr lang="ja-JP" altLang="ja-JP" sz="2700" dirty="0" smtClean="0"/>
              <a:t>』</a:t>
            </a:r>
            <a:endParaRPr lang="en-US" altLang="ja-JP" sz="2700" dirty="0" smtClean="0"/>
          </a:p>
          <a:p>
            <a:pPr marL="0" indent="0">
              <a:buNone/>
            </a:pPr>
            <a:r>
              <a:rPr lang="ja-JP" altLang="en-US" sz="2700" dirty="0" smtClean="0"/>
              <a:t>　</a:t>
            </a:r>
            <a:r>
              <a:rPr lang="en-US" altLang="ja-JP" sz="2700" dirty="0" smtClean="0"/>
              <a:t> </a:t>
            </a:r>
            <a:r>
              <a:rPr lang="ja-JP" altLang="ja-JP" sz="2700" dirty="0" smtClean="0"/>
              <a:t>舟橋</a:t>
            </a:r>
            <a:r>
              <a:rPr lang="ja-JP" altLang="ja-JP" sz="2700" dirty="0"/>
              <a:t>豊『古代日本人の自然観</a:t>
            </a:r>
            <a:r>
              <a:rPr lang="ja-JP" altLang="ja-JP" sz="2700" dirty="0" smtClean="0"/>
              <a:t>』</a:t>
            </a:r>
            <a:endParaRPr lang="en-US" altLang="ja-JP" sz="2700" dirty="0"/>
          </a:p>
          <a:p>
            <a:r>
              <a:rPr lang="ja-JP" altLang="ja-JP" sz="4000" dirty="0" smtClean="0"/>
              <a:t>日本</a:t>
            </a:r>
            <a:r>
              <a:rPr lang="ja-JP" altLang="en-US" sz="4000" dirty="0" smtClean="0"/>
              <a:t>の</a:t>
            </a:r>
            <a:r>
              <a:rPr lang="ja-JP" altLang="ja-JP" sz="4000" dirty="0" smtClean="0"/>
              <a:t>古語に</a:t>
            </a:r>
            <a:r>
              <a:rPr lang="ja-JP" altLang="en-US" sz="4000" dirty="0" smtClean="0"/>
              <a:t>は</a:t>
            </a:r>
            <a:r>
              <a:rPr lang="ja-JP" altLang="ja-JP" sz="4000" dirty="0" smtClean="0">
                <a:solidFill>
                  <a:srgbClr val="0000FF"/>
                </a:solidFill>
              </a:rPr>
              <a:t>「</a:t>
            </a:r>
            <a:r>
              <a:rPr lang="ja-JP" altLang="ja-JP" sz="4000" dirty="0">
                <a:solidFill>
                  <a:srgbClr val="0000FF"/>
                </a:solidFill>
              </a:rPr>
              <a:t>け」「い・いき」「ひ」「ち」</a:t>
            </a:r>
            <a:r>
              <a:rPr lang="ja-JP" altLang="ja-JP" sz="4000" dirty="0"/>
              <a:t>など</a:t>
            </a:r>
            <a:r>
              <a:rPr lang="ja-JP" altLang="ja-JP" sz="4000" dirty="0" smtClean="0"/>
              <a:t>生命力</a:t>
            </a:r>
            <a:r>
              <a:rPr lang="ja-JP" altLang="en-US" sz="4000" dirty="0" smtClean="0"/>
              <a:t>を</a:t>
            </a:r>
            <a:r>
              <a:rPr lang="ja-JP" altLang="ja-JP" sz="4000" dirty="0" smtClean="0"/>
              <a:t>表</a:t>
            </a:r>
            <a:r>
              <a:rPr lang="ja-JP" altLang="en-US" sz="4000" dirty="0" smtClean="0"/>
              <a:t>す言葉が</a:t>
            </a:r>
            <a:r>
              <a:rPr lang="ja-JP" altLang="ja-JP" sz="4000" dirty="0" smtClean="0"/>
              <a:t>存在</a:t>
            </a:r>
            <a:r>
              <a:rPr lang="ja-JP" altLang="ja-JP" sz="4000" dirty="0"/>
              <a:t>した。</a:t>
            </a:r>
            <a:r>
              <a:rPr lang="ja-JP" altLang="ja-JP" sz="4000" dirty="0" smtClean="0"/>
              <a:t>それら</a:t>
            </a:r>
            <a:r>
              <a:rPr lang="ja-JP" altLang="en-US" sz="4000" dirty="0" smtClean="0"/>
              <a:t>が</a:t>
            </a:r>
            <a:r>
              <a:rPr lang="ja-JP" altLang="ja-JP" sz="4000" dirty="0" smtClean="0"/>
              <a:t>漢語</a:t>
            </a:r>
            <a:r>
              <a:rPr lang="ja-JP" altLang="ja-JP" sz="4000" dirty="0"/>
              <a:t>「気」と合体し、日本語</a:t>
            </a:r>
            <a:r>
              <a:rPr lang="ja-JP" altLang="ja-JP" sz="4000" dirty="0" smtClean="0"/>
              <a:t>の</a:t>
            </a:r>
            <a:r>
              <a:rPr lang="ja-JP" altLang="en-US" sz="4000" dirty="0" smtClean="0"/>
              <a:t>感性的な</a:t>
            </a:r>
            <a:r>
              <a:rPr lang="ja-JP" altLang="ja-JP" sz="4000" dirty="0" smtClean="0"/>
              <a:t>「</a:t>
            </a:r>
            <a:r>
              <a:rPr lang="ja-JP" altLang="ja-JP" sz="4000" dirty="0"/>
              <a:t>気」の用例が生み出された。 </a:t>
            </a:r>
            <a:endParaRPr lang="en-US" altLang="ja-JP" sz="4000" dirty="0" smtClean="0"/>
          </a:p>
          <a:p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86361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600" dirty="0" smtClean="0"/>
              <a:t>日本語の「気」の段階説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ja-JP" altLang="ja-JP" dirty="0"/>
              <a:t>赤塚行雄著『気の文化論』 </a:t>
            </a:r>
            <a:endParaRPr lang="en-US" altLang="ja-JP" dirty="0"/>
          </a:p>
          <a:p>
            <a:pPr marL="0" indent="0">
              <a:buNone/>
            </a:pPr>
            <a:r>
              <a:rPr lang="ja-JP" altLang="ja-JP" dirty="0" smtClean="0"/>
              <a:t>（</a:t>
            </a:r>
            <a:r>
              <a:rPr lang="ja-JP" altLang="ja-JP" dirty="0"/>
              <a:t>１）</a:t>
            </a:r>
            <a:r>
              <a:rPr lang="ja-JP" altLang="ja-JP" u="sng" dirty="0"/>
              <a:t>平安時代</a:t>
            </a:r>
            <a:r>
              <a:rPr lang="ja-JP" altLang="ja-JP" dirty="0"/>
              <a:t>の『源氏物語』には</a:t>
            </a:r>
            <a:r>
              <a:rPr lang="ja-JP" altLang="ja-JP" dirty="0" smtClean="0"/>
              <a:t>、</a:t>
            </a:r>
            <a:r>
              <a:rPr lang="ja-JP" altLang="en-US" dirty="0" smtClean="0"/>
              <a:t>外部から訪れる</a:t>
            </a:r>
            <a:r>
              <a:rPr lang="ja-JP" altLang="ja-JP" dirty="0" smtClean="0"/>
              <a:t>怪しげ</a:t>
            </a:r>
            <a:r>
              <a:rPr lang="ja-JP" altLang="ja-JP" dirty="0"/>
              <a:t>な「気」を「もの</a:t>
            </a:r>
            <a:r>
              <a:rPr lang="ja-JP" altLang="ja-JP" dirty="0" smtClean="0"/>
              <a:t>のけ</a:t>
            </a:r>
            <a:r>
              <a:rPr lang="ja-JP" altLang="ja-JP" dirty="0"/>
              <a:t>」と表</a:t>
            </a:r>
            <a:r>
              <a:rPr lang="ja-JP" altLang="ja-JP" dirty="0" smtClean="0"/>
              <a:t>現するような</a:t>
            </a:r>
            <a:r>
              <a:rPr lang="ja-JP" altLang="en-US" dirty="0" smtClean="0">
                <a:solidFill>
                  <a:srgbClr val="0000FF"/>
                </a:solidFill>
              </a:rPr>
              <a:t>古語</a:t>
            </a:r>
            <a:r>
              <a:rPr lang="ja-JP" altLang="ja-JP" dirty="0" smtClean="0">
                <a:solidFill>
                  <a:srgbClr val="0000FF"/>
                </a:solidFill>
              </a:rPr>
              <a:t>〈</a:t>
            </a:r>
            <a:r>
              <a:rPr lang="ja-JP" altLang="ja-JP" dirty="0">
                <a:solidFill>
                  <a:srgbClr val="0000FF"/>
                </a:solidFill>
              </a:rPr>
              <a:t>け〉の世界</a:t>
            </a:r>
            <a:r>
              <a:rPr lang="ja-JP" altLang="ja-JP" dirty="0"/>
              <a:t>がある</a:t>
            </a:r>
            <a:r>
              <a:rPr lang="ja-JP" altLang="ja-JP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ja-JP" dirty="0" smtClean="0"/>
              <a:t>（</a:t>
            </a:r>
            <a:r>
              <a:rPr lang="ja-JP" altLang="ja-JP" dirty="0"/>
              <a:t>２）</a:t>
            </a:r>
            <a:r>
              <a:rPr lang="ja-JP" altLang="ja-JP" u="sng" dirty="0"/>
              <a:t>室町時代</a:t>
            </a:r>
            <a:r>
              <a:rPr lang="ja-JP" altLang="ja-JP" dirty="0"/>
              <a:t>の『太平記』</a:t>
            </a:r>
            <a:r>
              <a:rPr lang="ja-JP" altLang="en-US" dirty="0"/>
              <a:t>から</a:t>
            </a:r>
            <a:r>
              <a:rPr lang="ja-JP" altLang="en-US" dirty="0" smtClean="0"/>
              <a:t>、儒学と共に入って来た</a:t>
            </a:r>
            <a:r>
              <a:rPr lang="ja-JP" altLang="ja-JP" dirty="0" smtClean="0"/>
              <a:t>陽気、病気</a:t>
            </a:r>
            <a:r>
              <a:rPr lang="ja-JP" altLang="ja-JP" dirty="0"/>
              <a:t>、天気</a:t>
            </a:r>
            <a:r>
              <a:rPr lang="ja-JP" altLang="ja-JP" dirty="0" smtClean="0"/>
              <a:t>、血気</a:t>
            </a:r>
            <a:r>
              <a:rPr lang="ja-JP" altLang="ja-JP" dirty="0"/>
              <a:t>、邪気</a:t>
            </a:r>
            <a:r>
              <a:rPr lang="ja-JP" altLang="ja-JP" dirty="0" smtClean="0"/>
              <a:t>など</a:t>
            </a:r>
            <a:r>
              <a:rPr lang="ja-JP" altLang="en-US" dirty="0" smtClean="0">
                <a:solidFill>
                  <a:srgbClr val="0000FF"/>
                </a:solidFill>
              </a:rPr>
              <a:t>漢語</a:t>
            </a:r>
            <a:r>
              <a:rPr lang="ja-JP" altLang="ja-JP" dirty="0" smtClean="0">
                <a:solidFill>
                  <a:srgbClr val="0000FF"/>
                </a:solidFill>
              </a:rPr>
              <a:t>〈</a:t>
            </a:r>
            <a:r>
              <a:rPr lang="ja-JP" altLang="ja-JP" dirty="0">
                <a:solidFill>
                  <a:srgbClr val="0000FF"/>
                </a:solidFill>
              </a:rPr>
              <a:t>気</a:t>
            </a:r>
            <a:r>
              <a:rPr lang="ja-JP" altLang="ja-JP" dirty="0" smtClean="0">
                <a:solidFill>
                  <a:srgbClr val="0000FF"/>
                </a:solidFill>
              </a:rPr>
              <a:t>〉の世界</a:t>
            </a:r>
            <a:r>
              <a:rPr lang="ja-JP" altLang="en-US" dirty="0" smtClean="0"/>
              <a:t>が浸透</a:t>
            </a:r>
            <a:r>
              <a:rPr lang="ja-JP" altLang="ja-JP" dirty="0" smtClean="0"/>
              <a:t>する。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ja-JP" dirty="0" smtClean="0"/>
              <a:t>（</a:t>
            </a:r>
            <a:r>
              <a:rPr lang="ja-JP" altLang="ja-JP" dirty="0"/>
              <a:t>３）</a:t>
            </a:r>
            <a:r>
              <a:rPr lang="ja-JP" altLang="ja-JP" u="sng" dirty="0"/>
              <a:t>江戸前期</a:t>
            </a:r>
            <a:r>
              <a:rPr lang="ja-JP" altLang="ja-JP" dirty="0"/>
              <a:t>の近松門左衛門の戯曲に</a:t>
            </a:r>
            <a:r>
              <a:rPr lang="ja-JP" altLang="en-US" dirty="0"/>
              <a:t>なって</a:t>
            </a:r>
            <a:r>
              <a:rPr lang="ja-JP" altLang="en-US" dirty="0" smtClean="0"/>
              <a:t>、</a:t>
            </a:r>
            <a:r>
              <a:rPr lang="ja-JP" altLang="en-US" dirty="0" smtClean="0"/>
              <a:t>今のような</a:t>
            </a:r>
            <a:r>
              <a:rPr lang="ja-JP" altLang="en-US" dirty="0" smtClean="0">
                <a:solidFill>
                  <a:srgbClr val="0000FF"/>
                </a:solidFill>
              </a:rPr>
              <a:t>無数の</a:t>
            </a:r>
            <a:r>
              <a:rPr lang="ja-JP" altLang="en-US" dirty="0" smtClean="0">
                <a:solidFill>
                  <a:srgbClr val="0000FF"/>
                </a:solidFill>
              </a:rPr>
              <a:t>現代語の</a:t>
            </a:r>
            <a:r>
              <a:rPr lang="en-US" altLang="ja-JP" dirty="0" smtClean="0">
                <a:solidFill>
                  <a:srgbClr val="0000FF"/>
                </a:solidFill>
              </a:rPr>
              <a:t>〈</a:t>
            </a:r>
            <a:r>
              <a:rPr lang="ja-JP" altLang="ja-JP" dirty="0">
                <a:solidFill>
                  <a:srgbClr val="0000FF"/>
                </a:solidFill>
              </a:rPr>
              <a:t>気</a:t>
            </a:r>
            <a:r>
              <a:rPr lang="en-US" altLang="ja-JP" dirty="0" smtClean="0">
                <a:solidFill>
                  <a:srgbClr val="0000FF"/>
                </a:solidFill>
              </a:rPr>
              <a:t>〉</a:t>
            </a:r>
            <a:r>
              <a:rPr lang="ja-JP" altLang="ja-JP" dirty="0" smtClean="0">
                <a:solidFill>
                  <a:srgbClr val="0000FF"/>
                </a:solidFill>
              </a:rPr>
              <a:t>の</a:t>
            </a:r>
            <a:r>
              <a:rPr lang="ja-JP" altLang="ja-JP" dirty="0">
                <a:solidFill>
                  <a:srgbClr val="0000FF"/>
                </a:solidFill>
              </a:rPr>
              <a:t>語彙</a:t>
            </a:r>
            <a:r>
              <a:rPr lang="ja-JP" altLang="en-US" dirty="0"/>
              <a:t>が</a:t>
            </a:r>
            <a:r>
              <a:rPr lang="ja-JP" altLang="ja-JP" dirty="0"/>
              <a:t>現れる。</a:t>
            </a:r>
          </a:p>
          <a:p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6467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600" dirty="0" smtClean="0"/>
              <a:t>哲学、精神医学から見た「気」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20800"/>
            <a:ext cx="8229600" cy="5168900"/>
          </a:xfrm>
        </p:spPr>
        <p:txBody>
          <a:bodyPr>
            <a:normAutofit lnSpcReduction="10000"/>
          </a:bodyPr>
          <a:lstStyle/>
          <a:p>
            <a:r>
              <a:rPr lang="ja-JP" altLang="ja-JP" sz="3000" dirty="0"/>
              <a:t>市川浩「〈身〉の構造</a:t>
            </a:r>
            <a:r>
              <a:rPr lang="ja-JP" altLang="ja-JP" sz="3000" dirty="0" smtClean="0"/>
              <a:t>」</a:t>
            </a:r>
            <a:endParaRPr lang="en-US" altLang="ja-JP" sz="3000" dirty="0" smtClean="0"/>
          </a:p>
          <a:p>
            <a:pPr marL="0" indent="0">
              <a:buNone/>
            </a:pPr>
            <a:r>
              <a:rPr lang="ja-JP" altLang="en-US" sz="3000" dirty="0" smtClean="0"/>
              <a:t>　</a:t>
            </a:r>
            <a:r>
              <a:rPr lang="en-US" altLang="ja-JP" sz="3000" dirty="0" smtClean="0"/>
              <a:t> </a:t>
            </a:r>
            <a:r>
              <a:rPr lang="ja-JP" altLang="ja-JP" sz="3000" dirty="0" smtClean="0"/>
              <a:t>木村</a:t>
            </a:r>
            <a:r>
              <a:rPr lang="ja-JP" altLang="ja-JP" sz="3000" dirty="0"/>
              <a:t>敏『人と人の間—精神病理学的日本論』 </a:t>
            </a:r>
            <a:endParaRPr lang="en-US" altLang="ja-JP" sz="3000" dirty="0" smtClean="0"/>
          </a:p>
          <a:p>
            <a:r>
              <a:rPr lang="ja-JP" altLang="ja-JP" dirty="0"/>
              <a:t>日本の「気」も、</a:t>
            </a:r>
            <a:r>
              <a:rPr lang="ja-JP" altLang="ja-JP" dirty="0" smtClean="0">
                <a:solidFill>
                  <a:srgbClr val="FF0000"/>
                </a:solidFill>
              </a:rPr>
              <a:t>宇宙論的</a:t>
            </a:r>
            <a:r>
              <a:rPr lang="ja-JP" altLang="en-US" dirty="0" smtClean="0">
                <a:solidFill>
                  <a:srgbClr val="FF0000"/>
                </a:solidFill>
              </a:rPr>
              <a:t>気分</a:t>
            </a:r>
            <a:r>
              <a:rPr lang="ja-JP" altLang="ja-JP" dirty="0" smtClean="0"/>
              <a:t>を</a:t>
            </a:r>
            <a:r>
              <a:rPr lang="ja-JP" altLang="ja-JP" dirty="0"/>
              <a:t>残している。</a:t>
            </a:r>
          </a:p>
          <a:p>
            <a:r>
              <a:rPr lang="ja-JP" altLang="ja-JP" dirty="0"/>
              <a:t>日本人は、空気や気息（いき）と人間の心の動きとを同じ「気」という言葉で表現して怪しまない。</a:t>
            </a:r>
            <a:endParaRPr lang="en-US" altLang="ja-JP" dirty="0"/>
          </a:p>
          <a:p>
            <a:r>
              <a:rPr lang="ja-JP" altLang="ja-JP" dirty="0" smtClean="0"/>
              <a:t>「</a:t>
            </a:r>
            <a:r>
              <a:rPr lang="ja-JP" altLang="ja-JP" dirty="0"/>
              <a:t>天気」がよくなると、「気分」が昂揚し、「気が晴れる</a:t>
            </a:r>
            <a:r>
              <a:rPr lang="ja-JP" altLang="ja-JP" dirty="0" smtClean="0"/>
              <a:t>」</a:t>
            </a:r>
            <a:r>
              <a:rPr lang="ja-JP" altLang="en-US" dirty="0" smtClean="0"/>
              <a:t>。</a:t>
            </a:r>
            <a:r>
              <a:rPr lang="ja-JP" altLang="ja-JP" dirty="0" smtClean="0"/>
              <a:t>逆</a:t>
            </a:r>
            <a:r>
              <a:rPr lang="ja-JP" altLang="ja-JP" dirty="0"/>
              <a:t>の場合は「気がめいる」といった</a:t>
            </a:r>
            <a:r>
              <a:rPr lang="ja-JP" altLang="ja-JP" u="sng" dirty="0"/>
              <a:t>天地と身心の〈気〉のつながり方</a:t>
            </a:r>
            <a:r>
              <a:rPr lang="ja-JP" altLang="ja-JP" dirty="0"/>
              <a:t>が</a:t>
            </a:r>
            <a:r>
              <a:rPr lang="ja-JP" altLang="ja-JP" dirty="0" smtClean="0"/>
              <a:t>あ</a:t>
            </a:r>
            <a:r>
              <a:rPr lang="ja-JP" altLang="en-US" dirty="0" smtClean="0"/>
              <a:t>る。</a:t>
            </a:r>
            <a:r>
              <a:rPr lang="ja-JP" altLang="en-US" dirty="0" smtClean="0">
                <a:solidFill>
                  <a:srgbClr val="0000FF"/>
                </a:solidFill>
              </a:rPr>
              <a:t>（</a:t>
            </a:r>
            <a:r>
              <a:rPr lang="ja-JP" altLang="ja-JP" dirty="0" smtClean="0">
                <a:solidFill>
                  <a:srgbClr val="0000FF"/>
                </a:solidFill>
              </a:rPr>
              <a:t>日本的</a:t>
            </a:r>
            <a:r>
              <a:rPr lang="ja-JP" altLang="en-US" dirty="0" smtClean="0">
                <a:solidFill>
                  <a:srgbClr val="0000FF"/>
                </a:solidFill>
              </a:rPr>
              <a:t>「</a:t>
            </a:r>
            <a:r>
              <a:rPr lang="ja-JP" altLang="ja-JP" dirty="0" smtClean="0">
                <a:solidFill>
                  <a:srgbClr val="0000FF"/>
                </a:solidFill>
              </a:rPr>
              <a:t>天人合一</a:t>
            </a:r>
            <a:r>
              <a:rPr lang="ja-JP" altLang="en-US" dirty="0" smtClean="0">
                <a:solidFill>
                  <a:srgbClr val="0000FF"/>
                </a:solidFill>
              </a:rPr>
              <a:t>」</a:t>
            </a:r>
            <a:r>
              <a:rPr lang="ja-JP" altLang="ja-JP" dirty="0" smtClean="0">
                <a:solidFill>
                  <a:srgbClr val="0000FF"/>
                </a:solidFill>
              </a:rPr>
              <a:t>の感性</a:t>
            </a:r>
            <a:r>
              <a:rPr lang="ja-JP" altLang="en-US" dirty="0" smtClean="0"/>
              <a:t>を示している</a:t>
            </a:r>
            <a:r>
              <a:rPr lang="ja-JP" altLang="en-US" dirty="0" smtClean="0">
                <a:solidFill>
                  <a:srgbClr val="0000FF"/>
                </a:solidFill>
              </a:rPr>
              <a:t>）</a:t>
            </a:r>
            <a:endParaRPr lang="en-US" altLang="ja-JP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386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r>
              <a:rPr lang="ja-JP" altLang="ja-JP" u="sng" dirty="0"/>
              <a:t>「気がつく」「気にかかる」「気が向く」「気を配る</a:t>
            </a:r>
            <a:r>
              <a:rPr lang="ja-JP" altLang="ja-JP" u="sng" dirty="0" smtClean="0"/>
              <a:t>」</a:t>
            </a:r>
            <a:r>
              <a:rPr lang="ja-JP" altLang="ja-JP" dirty="0" smtClean="0"/>
              <a:t>など</a:t>
            </a:r>
            <a:r>
              <a:rPr lang="ja-JP" altLang="en-US" dirty="0" smtClean="0"/>
              <a:t>の「気」を「心」に言い換えてみると、違いが感じ取れる。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 </a:t>
            </a:r>
            <a:r>
              <a:rPr lang="ja-JP" altLang="en-US" dirty="0" smtClean="0"/>
              <a:t>　</a:t>
            </a:r>
            <a:r>
              <a:rPr lang="ja-JP" altLang="en-US" sz="2800" dirty="0" smtClean="0">
                <a:solidFill>
                  <a:srgbClr val="0000FF"/>
                </a:solidFill>
              </a:rPr>
              <a:t>「心につく」「心にかかる」「心が向く」「心を配る」</a:t>
            </a:r>
            <a:endParaRPr lang="en-US" altLang="ja-JP" sz="2800" dirty="0" smtClean="0">
              <a:solidFill>
                <a:srgbClr val="0000FF"/>
              </a:solidFill>
            </a:endParaRPr>
          </a:p>
          <a:p>
            <a:r>
              <a:rPr lang="ja-JP" altLang="ja-JP" dirty="0"/>
              <a:t>「心</a:t>
            </a:r>
            <a:r>
              <a:rPr lang="ja-JP" altLang="ja-JP" dirty="0" smtClean="0"/>
              <a:t>」は</a:t>
            </a:r>
            <a:r>
              <a:rPr lang="ja-JP" altLang="en-US" dirty="0" smtClean="0"/>
              <a:t>自分中心的に捉えている。</a:t>
            </a:r>
            <a:endParaRPr lang="en-US" altLang="ja-JP" dirty="0"/>
          </a:p>
          <a:p>
            <a:r>
              <a:rPr lang="ja-JP" altLang="ja-JP" dirty="0" smtClean="0"/>
              <a:t>「</a:t>
            </a:r>
            <a:r>
              <a:rPr lang="ja-JP" altLang="ja-JP" dirty="0"/>
              <a:t>気」</a:t>
            </a:r>
            <a:r>
              <a:rPr lang="ja-JP" altLang="en-US" dirty="0"/>
              <a:t>は</a:t>
            </a:r>
            <a:r>
              <a:rPr lang="ja-JP" altLang="ja-JP" dirty="0" smtClean="0"/>
              <a:t>自分</a:t>
            </a:r>
            <a:r>
              <a:rPr lang="ja-JP" altLang="ja-JP" dirty="0"/>
              <a:t>を超えて周囲に拡がり、自分を規制する外部的、雰囲気的な存在と捉えられて</a:t>
            </a:r>
            <a:r>
              <a:rPr lang="ja-JP" altLang="ja-JP" dirty="0" smtClean="0"/>
              <a:t>いる。 </a:t>
            </a:r>
            <a:endParaRPr lang="en-US" altLang="ja-JP" dirty="0" smtClean="0"/>
          </a:p>
          <a:p>
            <a:r>
              <a:rPr lang="ja-JP" altLang="en-US" dirty="0" smtClean="0"/>
              <a:t>日本語の「気」は、人と人、人と環境、宇宙の間柄を繊細に感じ取り、配慮し、行為するのに役立つ感性的な言葉である。</a:t>
            </a:r>
            <a:endParaRPr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11790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9462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4000" dirty="0" smtClean="0"/>
              <a:t>④</a:t>
            </a:r>
            <a:r>
              <a:rPr lang="ja-JP" altLang="en-US" sz="4000" dirty="0"/>
              <a:t>加藤周一の「ベクトル合成」論</a:t>
            </a:r>
            <a:r>
              <a:rPr lang="en-US" altLang="ja-JP" sz="4000" dirty="0"/>
              <a:t/>
            </a:r>
            <a:br>
              <a:rPr lang="en-US" altLang="ja-JP" sz="4000" dirty="0"/>
            </a:br>
            <a:endParaRPr kumimoji="1" lang="ja-JP" altLang="en-US" sz="4000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78400" y="1244600"/>
            <a:ext cx="4038600" cy="5334000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dirty="0" smtClean="0">
                <a:solidFill>
                  <a:srgbClr val="0000FF"/>
                </a:solidFill>
              </a:rPr>
              <a:t>「日本的な世界観（Ａ）」を探す方法</a:t>
            </a:r>
            <a:endParaRPr kumimoji="1" lang="en-US" altLang="ja-JP" dirty="0" smtClean="0">
              <a:solidFill>
                <a:srgbClr val="0000FF"/>
              </a:solidFill>
            </a:endParaRPr>
          </a:p>
          <a:p>
            <a:r>
              <a:rPr lang="ja-JP" altLang="en-US" dirty="0" smtClean="0"/>
              <a:t>Ｂ：外国から来た思想（中国仏教ほか）＝天に向かう超越的、普遍的世界観</a:t>
            </a:r>
            <a:endParaRPr lang="en-US" altLang="ja-JP" dirty="0" smtClean="0"/>
          </a:p>
          <a:p>
            <a:r>
              <a:rPr kumimoji="1" lang="ja-JP" altLang="en-US" dirty="0" smtClean="0"/>
              <a:t>Ｃ：日本化された外国思想（日本の仏教、儒教、基督教、マルクス主義など）</a:t>
            </a:r>
            <a:endParaRPr kumimoji="1" lang="en-US" altLang="ja-JP" dirty="0" smtClean="0"/>
          </a:p>
          <a:p>
            <a:r>
              <a:rPr lang="ja-JP" altLang="en-US" dirty="0" smtClean="0"/>
              <a:t>Ａ：ＢをＣにした力のベクトル（非超越的、現世的、具体的、実際的、個別的）＝丸山「古層」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>
                <a:solidFill>
                  <a:srgbClr val="FF0000"/>
                </a:solidFill>
              </a:rPr>
              <a:t>　　</a:t>
            </a:r>
            <a:r>
              <a:rPr kumimoji="1" lang="en-US" altLang="ja-JP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dirty="0" smtClean="0">
                <a:solidFill>
                  <a:srgbClr val="FF0000"/>
                </a:solidFill>
              </a:rPr>
              <a:t>丸山、山田の結論と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　　</a:t>
            </a:r>
            <a:r>
              <a:rPr kumimoji="1" lang="ja-JP" altLang="en-US" dirty="0" smtClean="0">
                <a:solidFill>
                  <a:srgbClr val="FF0000"/>
                </a:solidFill>
              </a:rPr>
              <a:t>同じ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pic>
        <p:nvPicPr>
          <p:cNvPr id="5" name="コンテンツ プレースホルダー 4" descr="Macintosh HD:Users:matsudahirokimi:Desktop:力の平行四辺形.jpg"/>
          <p:cNvPicPr>
            <a:picLocks noGrp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2" r="5282"/>
          <a:stretch/>
        </p:blipFill>
        <p:spPr bwMode="auto">
          <a:xfrm>
            <a:off x="457200" y="1244600"/>
            <a:ext cx="4394200" cy="48815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3259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日本鍼灸の「気」をベクトル合成する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651500" y="1417638"/>
            <a:ext cx="3314700" cy="5060970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sz="2400" dirty="0" smtClean="0"/>
              <a:t>加藤の図式の元</a:t>
            </a:r>
            <a:r>
              <a:rPr lang="ja-JP" altLang="en-US" sz="2400" dirty="0" smtClean="0"/>
              <a:t>の</a:t>
            </a:r>
            <a:r>
              <a:rPr kumimoji="1" lang="ja-JP" altLang="en-US" sz="2400" dirty="0" smtClean="0">
                <a:solidFill>
                  <a:srgbClr val="0000FF"/>
                </a:solidFill>
              </a:rPr>
              <a:t>エンゲルスの「力の平行四辺形」論</a:t>
            </a:r>
            <a:r>
              <a:rPr kumimoji="1" lang="ja-JP" altLang="en-US" sz="2400" dirty="0" smtClean="0"/>
              <a:t>を適用</a:t>
            </a:r>
            <a:r>
              <a:rPr lang="ja-JP" altLang="en-US" sz="2400" dirty="0" smtClean="0"/>
              <a:t>す</a:t>
            </a:r>
            <a:r>
              <a:rPr kumimoji="1" lang="ja-JP" altLang="en-US" sz="2400" dirty="0" smtClean="0"/>
              <a:t>る。</a:t>
            </a:r>
            <a:endParaRPr kumimoji="1" lang="en-US" altLang="ja-JP" sz="2400" dirty="0" smtClean="0"/>
          </a:p>
          <a:p>
            <a:r>
              <a:rPr lang="ja-JP" altLang="en-US" dirty="0"/>
              <a:t>Ｂ：中国の「気」＝気一元、陰陽、</a:t>
            </a:r>
            <a:r>
              <a:rPr lang="ja-JP" altLang="en-US" dirty="0" smtClean="0"/>
              <a:t>五行、三才など構造的宇宙観</a:t>
            </a:r>
            <a:endParaRPr lang="en-US" altLang="ja-JP" dirty="0"/>
          </a:p>
          <a:p>
            <a:r>
              <a:rPr lang="ja-JP" altLang="en-US" dirty="0"/>
              <a:t>Ａ：日本の「気」の文化＝生命観、自然観</a:t>
            </a:r>
            <a:r>
              <a:rPr lang="ja-JP" altLang="en-US" dirty="0" smtClean="0"/>
              <a:t>、日本語、理論嫌悪、一気志向など</a:t>
            </a:r>
            <a:r>
              <a:rPr lang="ja-JP" altLang="en-US" dirty="0"/>
              <a:t>無数の</a:t>
            </a:r>
            <a:r>
              <a:rPr lang="ja-JP" altLang="en-US" dirty="0" smtClean="0"/>
              <a:t>要素（Ｄ、Ｅ，Ｆ，Ｇ，Ｈ，Ｉ</a:t>
            </a:r>
            <a:r>
              <a:rPr lang="en-US" altLang="ja-JP" dirty="0" smtClean="0"/>
              <a:t>……</a:t>
            </a:r>
            <a:r>
              <a:rPr lang="ja-JP" altLang="en-US" dirty="0" smtClean="0"/>
              <a:t>）の合成</a:t>
            </a:r>
            <a:endParaRPr lang="en-US" altLang="ja-JP" dirty="0"/>
          </a:p>
        </p:txBody>
      </p:sp>
      <p:pic>
        <p:nvPicPr>
          <p:cNvPr id="10" name="コンテンツ プレースホルダー 9" descr="Macintosh HD:Users:matsudahirokimi:Desktop:スクリーンショット 2016-02-04 9.39.45 PM.jpg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8" b="1838"/>
          <a:stretch>
            <a:fillRect/>
          </a:stretch>
        </p:blipFill>
        <p:spPr bwMode="auto">
          <a:xfrm>
            <a:off x="203200" y="1600200"/>
            <a:ext cx="5346700" cy="37719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テキスト ボックス 13"/>
          <p:cNvSpPr txBox="1"/>
          <p:nvPr/>
        </p:nvSpPr>
        <p:spPr>
          <a:xfrm>
            <a:off x="685800" y="5524501"/>
            <a:ext cx="48895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</a:rPr>
              <a:t>Ｃ：日本鍼灸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の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臨床場面で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の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「</a:t>
            </a:r>
            <a:r>
              <a:rPr kumimoji="1" lang="ja-JP" altLang="en-US" sz="2800" dirty="0">
                <a:solidFill>
                  <a:srgbClr val="FF0000"/>
                </a:solidFill>
              </a:rPr>
              <a:t>気」＝ＢとＡが合成されたもの</a:t>
            </a:r>
          </a:p>
        </p:txBody>
      </p:sp>
    </p:spTree>
    <p:extLst>
      <p:ext uri="{BB962C8B-B14F-4D97-AF65-F5344CB8AC3E}">
        <p14:creationId xmlns:p14="http://schemas.microsoft.com/office/powerpoint/2010/main" val="3999129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日本鍼灸の「気」</a:t>
            </a:r>
            <a:r>
              <a:rPr lang="ja-JP" altLang="en-US" dirty="0" smtClean="0"/>
              <a:t>は交響曲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4100"/>
          </a:xfrm>
        </p:spPr>
        <p:txBody>
          <a:bodyPr>
            <a:normAutofit fontScale="92500" lnSpcReduction="20000"/>
          </a:bodyPr>
          <a:lstStyle/>
          <a:p>
            <a:r>
              <a:rPr lang="ja-JP" altLang="en-US" dirty="0" smtClean="0"/>
              <a:t>新版</a:t>
            </a:r>
            <a:r>
              <a:rPr lang="en-US" altLang="ja-JP" dirty="0" smtClean="0"/>
              <a:t>『</a:t>
            </a:r>
            <a:r>
              <a:rPr lang="ja-JP" altLang="en-US" dirty="0" smtClean="0"/>
              <a:t>東洋</a:t>
            </a:r>
            <a:r>
              <a:rPr lang="ja-JP" altLang="en-US" dirty="0"/>
              <a:t>医学</a:t>
            </a:r>
            <a:r>
              <a:rPr lang="ja-JP" altLang="en-US" dirty="0" smtClean="0"/>
              <a:t>概論</a:t>
            </a:r>
            <a:r>
              <a:rPr lang="en-US" altLang="ja-JP" dirty="0" smtClean="0"/>
              <a:t>』</a:t>
            </a:r>
            <a:r>
              <a:rPr lang="ja-JP" altLang="en-US" dirty="0" smtClean="0"/>
              <a:t>が中医学によって執筆されたが、それが私たちの最終目的だろうか？</a:t>
            </a:r>
            <a:endParaRPr lang="en-US" altLang="ja-JP" dirty="0" smtClean="0"/>
          </a:p>
          <a:p>
            <a:r>
              <a:rPr lang="ja-JP" altLang="en-US" dirty="0" smtClean="0"/>
              <a:t>必要なのは</a:t>
            </a:r>
            <a:r>
              <a:rPr lang="en-US" altLang="ja-JP" dirty="0" smtClean="0"/>
              <a:t>『</a:t>
            </a:r>
            <a:r>
              <a:rPr lang="ja-JP" altLang="en-US" dirty="0" smtClean="0"/>
              <a:t>日本</a:t>
            </a:r>
            <a:r>
              <a:rPr lang="ja-JP" altLang="en-US" dirty="0"/>
              <a:t>鍼灸学</a:t>
            </a:r>
            <a:r>
              <a:rPr lang="ja-JP" altLang="en-US" dirty="0" smtClean="0"/>
              <a:t>概論</a:t>
            </a:r>
            <a:r>
              <a:rPr lang="en-US" altLang="ja-JP" dirty="0" smtClean="0"/>
              <a:t>』</a:t>
            </a:r>
            <a:r>
              <a:rPr lang="ja-JP" altLang="en-US" dirty="0" smtClean="0"/>
              <a:t>で</a:t>
            </a:r>
            <a:r>
              <a:rPr lang="ja-JP" altLang="en-US" dirty="0"/>
              <a:t>ある</a:t>
            </a:r>
            <a:r>
              <a:rPr lang="ja-JP" altLang="en-US" dirty="0" smtClean="0"/>
              <a:t>。</a:t>
            </a:r>
            <a:endParaRPr lang="ja-JP" altLang="en-US" dirty="0"/>
          </a:p>
          <a:p>
            <a:r>
              <a:rPr lang="ja-JP" altLang="en-US" dirty="0"/>
              <a:t>現実の鍼灸</a:t>
            </a:r>
            <a:r>
              <a:rPr lang="ja-JP" altLang="en-US" dirty="0" smtClean="0"/>
              <a:t>臨床の場で生きて</a:t>
            </a:r>
            <a:r>
              <a:rPr lang="ja-JP" altLang="en-US" dirty="0"/>
              <a:t>いる「気」は、中国医学の陰陽、五行の「気」だけではない</a:t>
            </a:r>
            <a:r>
              <a:rPr lang="ja-JP" altLang="en-US" dirty="0" smtClean="0"/>
              <a:t>。日本</a:t>
            </a:r>
            <a:r>
              <a:rPr lang="ja-JP" altLang="en-US" dirty="0"/>
              <a:t>文化が育んで来た「気」の</a:t>
            </a:r>
            <a:r>
              <a:rPr lang="ja-JP" altLang="en-US" dirty="0" smtClean="0"/>
              <a:t>感覚、日本語</a:t>
            </a:r>
            <a:r>
              <a:rPr lang="ja-JP" altLang="en-US" dirty="0"/>
              <a:t>の「気」の感性も、大いに機能している</a:t>
            </a:r>
            <a:r>
              <a:rPr lang="ja-JP" altLang="en-US" dirty="0" smtClean="0"/>
              <a:t>。</a:t>
            </a:r>
            <a:endParaRPr lang="ja-JP" altLang="en-US" dirty="0"/>
          </a:p>
          <a:p>
            <a:r>
              <a:rPr lang="ja-JP" altLang="en-US" dirty="0">
                <a:solidFill>
                  <a:srgbClr val="0000FF"/>
                </a:solidFill>
              </a:rPr>
              <a:t>日本鍼灸の「気」は、中国的要素と日本的要素</a:t>
            </a:r>
            <a:r>
              <a:rPr lang="ja-JP" altLang="en-US" dirty="0" smtClean="0">
                <a:solidFill>
                  <a:srgbClr val="0000FF"/>
                </a:solidFill>
              </a:rPr>
              <a:t>、さらに欧米的</a:t>
            </a:r>
            <a:r>
              <a:rPr lang="ja-JP" altLang="en-US" dirty="0">
                <a:solidFill>
                  <a:srgbClr val="0000FF"/>
                </a:solidFill>
              </a:rPr>
              <a:t>要素も含んだ交響曲である</a:t>
            </a:r>
            <a:r>
              <a:rPr lang="ja-JP" altLang="en-US" dirty="0" smtClean="0">
                <a:solidFill>
                  <a:srgbClr val="0000FF"/>
                </a:solidFill>
              </a:rPr>
              <a:t>。</a:t>
            </a:r>
            <a:endParaRPr lang="en-US" altLang="ja-JP" dirty="0" smtClean="0">
              <a:solidFill>
                <a:srgbClr val="0000FF"/>
              </a:solidFill>
            </a:endParaRPr>
          </a:p>
          <a:p>
            <a:r>
              <a:rPr lang="ja-JP" altLang="en-US" dirty="0" smtClean="0"/>
              <a:t>それ</a:t>
            </a:r>
            <a:r>
              <a:rPr lang="ja-JP" altLang="en-US" dirty="0" smtClean="0"/>
              <a:t>を自覚</a:t>
            </a:r>
            <a:r>
              <a:rPr lang="ja-JP" altLang="en-US" dirty="0" smtClean="0"/>
              <a:t>することが、</a:t>
            </a:r>
            <a:r>
              <a:rPr lang="ja-JP" altLang="en-US" dirty="0"/>
              <a:t>「日本</a:t>
            </a:r>
            <a:r>
              <a:rPr lang="ja-JP" altLang="en-US" dirty="0" smtClean="0"/>
              <a:t>鍼灸学」</a:t>
            </a:r>
            <a:r>
              <a:rPr lang="ja-JP" altLang="en-US" dirty="0"/>
              <a:t>を</a:t>
            </a:r>
            <a:r>
              <a:rPr lang="ja-JP" altLang="en-US" dirty="0" smtClean="0"/>
              <a:t>作り出す一歩</a:t>
            </a:r>
            <a:r>
              <a:rPr lang="ja-JP" altLang="en-US" dirty="0"/>
              <a:t>になってくれるだろう。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3593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6029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rgbClr val="008000"/>
                </a:solidFill>
              </a:rPr>
              <a:t>「松塾」</a:t>
            </a:r>
            <a:r>
              <a:rPr kumimoji="1" lang="ja-JP" altLang="en-US" dirty="0" smtClean="0"/>
              <a:t>へのお誘い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FF6600"/>
                </a:solidFill>
              </a:rPr>
              <a:t>毎月第１土曜日、午前１０時</a:t>
            </a:r>
            <a:r>
              <a:rPr lang="en-US" altLang="ja-JP" dirty="0">
                <a:solidFill>
                  <a:srgbClr val="FF6600"/>
                </a:solidFill>
              </a:rPr>
              <a:t>〜</a:t>
            </a:r>
            <a:r>
              <a:rPr lang="ja-JP" altLang="en-US" dirty="0">
                <a:solidFill>
                  <a:srgbClr val="FF6600"/>
                </a:solidFill>
              </a:rPr>
              <a:t>１２時</a:t>
            </a:r>
            <a:endParaRPr lang="en-US" altLang="ja-JP" dirty="0">
              <a:solidFill>
                <a:srgbClr val="FF6600"/>
              </a:solidFill>
            </a:endParaRPr>
          </a:p>
          <a:p>
            <a:r>
              <a:rPr lang="ja-JP" altLang="en-US" dirty="0">
                <a:solidFill>
                  <a:srgbClr val="008000"/>
                </a:solidFill>
              </a:rPr>
              <a:t>神田・都師会会館</a:t>
            </a:r>
            <a:r>
              <a:rPr lang="en-US" altLang="ja-JP" dirty="0">
                <a:solidFill>
                  <a:srgbClr val="008000"/>
                </a:solidFill>
              </a:rPr>
              <a:t>   </a:t>
            </a:r>
            <a:r>
              <a:rPr lang="ja-JP" altLang="en-US" sz="2800" dirty="0"/>
              <a:t>参加費：</a:t>
            </a:r>
            <a:r>
              <a:rPr lang="en-US" altLang="ja-JP" sz="2800" dirty="0"/>
              <a:t>500</a:t>
            </a:r>
            <a:r>
              <a:rPr lang="ja-JP" altLang="en-US" sz="2800" dirty="0"/>
              <a:t>円</a:t>
            </a:r>
            <a:endParaRPr lang="en-US" altLang="ja-JP" sz="2800" dirty="0"/>
          </a:p>
          <a:p>
            <a:r>
              <a:rPr kumimoji="1" lang="en-US" altLang="ja-JP" dirty="0" smtClean="0">
                <a:solidFill>
                  <a:srgbClr val="FF0000"/>
                </a:solidFill>
              </a:rPr>
              <a:t>『</a:t>
            </a:r>
            <a:r>
              <a:rPr kumimoji="1" lang="ja-JP" altLang="en-US" dirty="0" smtClean="0">
                <a:solidFill>
                  <a:srgbClr val="FF0000"/>
                </a:solidFill>
              </a:rPr>
              <a:t>黄帝内経</a:t>
            </a:r>
            <a:r>
              <a:rPr kumimoji="1" lang="en-US" altLang="ja-JP" dirty="0" smtClean="0">
                <a:solidFill>
                  <a:srgbClr val="FF0000"/>
                </a:solidFill>
              </a:rPr>
              <a:t>』</a:t>
            </a:r>
            <a:r>
              <a:rPr kumimoji="1" lang="ja-JP" altLang="en-US" dirty="0" smtClean="0"/>
              <a:t>を中国古代思想、文化から読む。</a:t>
            </a:r>
            <a:endParaRPr kumimoji="1" lang="en-US" altLang="ja-JP" dirty="0" smtClean="0"/>
          </a:p>
          <a:p>
            <a:r>
              <a:rPr lang="ja-JP" altLang="en-US" dirty="0" smtClean="0">
                <a:solidFill>
                  <a:srgbClr val="0000FF"/>
                </a:solidFill>
              </a:rPr>
              <a:t>日本鍼灸</a:t>
            </a:r>
            <a:r>
              <a:rPr lang="ja-JP" altLang="en-US" dirty="0" smtClean="0"/>
              <a:t>の思想を考える。</a:t>
            </a:r>
            <a:endParaRPr lang="en-US" altLang="ja-JP" dirty="0" smtClean="0"/>
          </a:p>
          <a:p>
            <a:r>
              <a:rPr kumimoji="1" lang="ja-JP" altLang="en-US" dirty="0" smtClean="0"/>
              <a:t>都師会ＨＰの「松塾」コーナーから、これまでの講義レジメなどをダウンロードできる。</a:t>
            </a:r>
            <a:endParaRPr kumimoji="1" lang="en-US" altLang="ja-JP" dirty="0" smtClean="0"/>
          </a:p>
          <a:p>
            <a:r>
              <a:rPr lang="ja-JP" altLang="en-US" dirty="0" smtClean="0"/>
              <a:t>連絡は、松田へ：</a:t>
            </a:r>
            <a:r>
              <a:rPr kumimoji="1" lang="en-US" altLang="ja-JP" dirty="0" smtClean="0">
                <a:hlinkClick r:id="rId2"/>
              </a:rPr>
              <a:t>windhorse@nifty.com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     090-2729-9698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375786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33462"/>
          </a:xfrm>
        </p:spPr>
        <p:txBody>
          <a:bodyPr>
            <a:normAutofit/>
          </a:bodyPr>
          <a:lstStyle/>
          <a:p>
            <a:r>
              <a:rPr lang="ja-JP" altLang="en-US" sz="3600" dirty="0" smtClean="0"/>
              <a:t>古代中国の世界像</a:t>
            </a:r>
            <a:endParaRPr kumimoji="1" lang="ja-JP" altLang="en-US" sz="3600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308100"/>
            <a:ext cx="4038600" cy="4525963"/>
          </a:xfrm>
        </p:spPr>
        <p:txBody>
          <a:bodyPr>
            <a:normAutofit fontScale="77500" lnSpcReduction="20000"/>
          </a:bodyPr>
          <a:lstStyle/>
          <a:p>
            <a:r>
              <a:rPr lang="ja-JP" altLang="en-US" dirty="0" smtClean="0"/>
              <a:t>古代</a:t>
            </a:r>
            <a:r>
              <a:rPr lang="ja-JP" altLang="en-US" dirty="0"/>
              <a:t>中国の宇宙観は</a:t>
            </a:r>
            <a:r>
              <a:rPr lang="ja-JP" altLang="en-US" dirty="0" smtClean="0"/>
              <a:t>同心円の構造。</a:t>
            </a:r>
            <a:endParaRPr lang="en-US" altLang="ja-JP" dirty="0"/>
          </a:p>
          <a:p>
            <a:r>
              <a:rPr lang="ja-JP" altLang="en-US" dirty="0" smtClean="0"/>
              <a:t>「Ａ」が天道。</a:t>
            </a:r>
            <a:r>
              <a:rPr lang="ja-JP" altLang="en-US" dirty="0">
                <a:solidFill>
                  <a:srgbClr val="0000FF"/>
                </a:solidFill>
              </a:rPr>
              <a:t>天</a:t>
            </a:r>
            <a:r>
              <a:rPr lang="ja-JP" altLang="en-US" dirty="0" smtClean="0">
                <a:solidFill>
                  <a:srgbClr val="0000FF"/>
                </a:solidFill>
              </a:rPr>
              <a:t>は春夏秋冬</a:t>
            </a:r>
            <a:r>
              <a:rPr lang="ja-JP" altLang="en-US" dirty="0">
                <a:solidFill>
                  <a:srgbClr val="0000FF"/>
                </a:solidFill>
              </a:rPr>
              <a:t>の順序が永久に変わらぬ規則性をもって循環</a:t>
            </a:r>
            <a:r>
              <a:rPr lang="ja-JP" altLang="en-US" dirty="0" smtClean="0">
                <a:solidFill>
                  <a:srgbClr val="0000FF"/>
                </a:solidFill>
              </a:rPr>
              <a:t>する。</a:t>
            </a:r>
            <a:endParaRPr lang="ja-JP" altLang="en-US" dirty="0">
              <a:solidFill>
                <a:srgbClr val="0000FF"/>
              </a:solidFill>
            </a:endParaRPr>
          </a:p>
          <a:p>
            <a:r>
              <a:rPr lang="ja-JP" altLang="en-US" dirty="0" smtClean="0"/>
              <a:t>「Ｂ」が人。</a:t>
            </a:r>
            <a:r>
              <a:rPr lang="ja-JP" altLang="en-US" u="sng" dirty="0" smtClean="0"/>
              <a:t>人生も政治も天道の秩序に合わせる</a:t>
            </a:r>
            <a:r>
              <a:rPr lang="ja-JP" altLang="en-US" dirty="0" smtClean="0"/>
              <a:t>のが理想。</a:t>
            </a:r>
            <a:endParaRPr lang="en-US" altLang="ja-JP" dirty="0"/>
          </a:p>
          <a:p>
            <a:r>
              <a:rPr lang="ja-JP" altLang="en-US" dirty="0"/>
              <a:t>普通の人間は、点線</a:t>
            </a:r>
            <a:r>
              <a:rPr lang="ja-JP" altLang="en-US" dirty="0" smtClean="0"/>
              <a:t>「Ｃ」のように</a:t>
            </a:r>
            <a:r>
              <a:rPr lang="ja-JP" altLang="en-US" dirty="0"/>
              <a:t>、</a:t>
            </a:r>
            <a:r>
              <a:rPr lang="ja-JP" altLang="en-US" dirty="0" smtClean="0"/>
              <a:t>欲や人為で妨げられ</a:t>
            </a:r>
            <a:r>
              <a:rPr lang="ja-JP" altLang="en-US" dirty="0"/>
              <a:t>、軌道がそれる。</a:t>
            </a:r>
            <a:endParaRPr lang="en-US" altLang="ja-JP" dirty="0"/>
          </a:p>
          <a:p>
            <a:r>
              <a:rPr lang="ja-JP" altLang="en-US" dirty="0">
                <a:solidFill>
                  <a:srgbClr val="0000FF"/>
                </a:solidFill>
              </a:rPr>
              <a:t>「道」を求める</a:t>
            </a:r>
            <a:r>
              <a:rPr lang="ja-JP" altLang="en-US" dirty="0" smtClean="0">
                <a:solidFill>
                  <a:srgbClr val="0000FF"/>
                </a:solidFill>
              </a:rPr>
              <a:t>とは、天道と同心円</a:t>
            </a:r>
            <a:r>
              <a:rPr lang="ja-JP" altLang="en-US" dirty="0">
                <a:solidFill>
                  <a:srgbClr val="0000FF"/>
                </a:solidFill>
              </a:rPr>
              <a:t>を描く</a:t>
            </a:r>
            <a:r>
              <a:rPr lang="ja-JP" altLang="en-US" dirty="0" smtClean="0">
                <a:solidFill>
                  <a:srgbClr val="0000FF"/>
                </a:solidFill>
              </a:rPr>
              <a:t>ように、</a:t>
            </a:r>
            <a:r>
              <a:rPr lang="ja-JP" altLang="en-US" dirty="0" smtClean="0">
                <a:solidFill>
                  <a:srgbClr val="FF0000"/>
                </a:solidFill>
              </a:rPr>
              <a:t>「天人合一」</a:t>
            </a:r>
            <a:r>
              <a:rPr lang="ja-JP" altLang="en-US" dirty="0" smtClean="0">
                <a:solidFill>
                  <a:srgbClr val="0000FF"/>
                </a:solidFill>
              </a:rPr>
              <a:t>の生き方をすること</a:t>
            </a:r>
            <a:r>
              <a:rPr lang="ja-JP" altLang="en-US" dirty="0">
                <a:solidFill>
                  <a:srgbClr val="0000FF"/>
                </a:solidFill>
              </a:rPr>
              <a:t>で</a:t>
            </a:r>
            <a:r>
              <a:rPr lang="ja-JP" altLang="en-US" dirty="0" smtClean="0">
                <a:solidFill>
                  <a:srgbClr val="0000FF"/>
                </a:solidFill>
              </a:rPr>
              <a:t>ある。</a:t>
            </a:r>
            <a:r>
              <a:rPr lang="ja-JP" altLang="en-US" dirty="0" smtClean="0"/>
              <a:t>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sz="2300" dirty="0" smtClean="0"/>
              <a:t>　　</a:t>
            </a:r>
            <a:r>
              <a:rPr lang="ja-JP" altLang="en-US" sz="2300" dirty="0"/>
              <a:t>（丸山眞男</a:t>
            </a:r>
            <a:r>
              <a:rPr lang="ja-JP" altLang="ja-JP" sz="2300" dirty="0"/>
              <a:t>「日本思想史における「</a:t>
            </a:r>
            <a:r>
              <a:rPr lang="ja-JP" altLang="en-US" sz="2300" dirty="0"/>
              <a:t>古　　　　　　　　　　　　　</a:t>
            </a:r>
            <a:endParaRPr lang="en-US" altLang="ja-JP" sz="2300" dirty="0"/>
          </a:p>
          <a:p>
            <a:pPr marL="0" indent="0">
              <a:buNone/>
            </a:pPr>
            <a:r>
              <a:rPr lang="ja-JP" altLang="en-US" sz="2300" dirty="0"/>
              <a:t>　　</a:t>
            </a:r>
            <a:r>
              <a:rPr lang="ja-JP" altLang="ja-JP" sz="2300" dirty="0"/>
              <a:t>層」の問題」 </a:t>
            </a:r>
            <a:r>
              <a:rPr lang="ja-JP" altLang="en-US" sz="2300" dirty="0"/>
              <a:t>）</a:t>
            </a:r>
          </a:p>
          <a:p>
            <a:pPr marL="0" indent="0">
              <a:buNone/>
            </a:pPr>
            <a:endParaRPr lang="en-US" altLang="ja-JP" sz="2300" dirty="0" smtClean="0"/>
          </a:p>
        </p:txBody>
      </p:sp>
      <p:pic>
        <p:nvPicPr>
          <p:cNvPr id="5" name="コンテンツ プレースホルダー 4" descr="Macintosh HD:Users:matsudahirokimi:Desktop:古代中国の世界像スキャン .pdf"/>
          <p:cNvPicPr>
            <a:picLocks noGrp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8" r="1708"/>
          <a:stretch>
            <a:fillRect/>
          </a:stretch>
        </p:blipFill>
        <p:spPr bwMode="auto">
          <a:xfrm>
            <a:off x="457200" y="1308100"/>
            <a:ext cx="4038600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0917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33462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政治も医療も同じ「気」の世界像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97000"/>
            <a:ext cx="8229600" cy="5054600"/>
          </a:xfrm>
        </p:spPr>
        <p:txBody>
          <a:bodyPr>
            <a:normAutofit fontScale="92500" lnSpcReduction="20000"/>
          </a:bodyPr>
          <a:lstStyle/>
          <a:p>
            <a:r>
              <a:rPr lang="ja-JP" altLang="en-US" dirty="0" smtClean="0"/>
              <a:t>古代の</a:t>
            </a:r>
            <a:r>
              <a:rPr lang="ja-JP" altLang="en-US" dirty="0"/>
              <a:t>世界像は</a:t>
            </a:r>
            <a:r>
              <a:rPr lang="ja-JP" altLang="en-US" dirty="0" smtClean="0"/>
              <a:t>、</a:t>
            </a:r>
            <a:r>
              <a:rPr lang="en-US" altLang="ja-JP" dirty="0" smtClean="0"/>
              <a:t>『</a:t>
            </a:r>
            <a:r>
              <a:rPr lang="ja-JP" altLang="en-US" dirty="0"/>
              <a:t>黄帝内経</a:t>
            </a:r>
            <a:r>
              <a:rPr lang="en-US" altLang="ja-JP" dirty="0"/>
              <a:t>』</a:t>
            </a:r>
            <a:r>
              <a:rPr lang="ja-JP" altLang="en-US" dirty="0"/>
              <a:t>の</a:t>
            </a:r>
            <a:r>
              <a:rPr lang="ja-JP" altLang="en-US" dirty="0" smtClean="0"/>
              <a:t>世界像そのもの。</a:t>
            </a:r>
            <a:endParaRPr lang="en-US" altLang="ja-JP" dirty="0"/>
          </a:p>
          <a:p>
            <a:r>
              <a:rPr lang="ja-JP" altLang="en-US" dirty="0">
                <a:solidFill>
                  <a:srgbClr val="0000FF"/>
                </a:solidFill>
              </a:rPr>
              <a:t>ひとの心身は</a:t>
            </a:r>
            <a:r>
              <a:rPr lang="ja-JP" altLang="en-US" dirty="0" smtClean="0">
                <a:solidFill>
                  <a:srgbClr val="0000FF"/>
                </a:solidFill>
              </a:rPr>
              <a:t>、「気」によって天地宇宙と繋がり、本来は、天道の春夏秋冬の規則性に従っていて健康である。</a:t>
            </a:r>
            <a:r>
              <a:rPr lang="ja-JP" altLang="en-US" sz="2600" dirty="0" smtClean="0">
                <a:solidFill>
                  <a:srgbClr val="FF0000"/>
                </a:solidFill>
              </a:rPr>
              <a:t>（</a:t>
            </a:r>
            <a:r>
              <a:rPr lang="ja-JP" altLang="en-US" sz="2600" dirty="0">
                <a:solidFill>
                  <a:srgbClr val="FF0000"/>
                </a:solidFill>
              </a:rPr>
              <a:t>「生き方</a:t>
            </a:r>
            <a:r>
              <a:rPr lang="ja-JP" altLang="en-US" sz="2600" dirty="0" smtClean="0">
                <a:solidFill>
                  <a:srgbClr val="FF0000"/>
                </a:solidFill>
              </a:rPr>
              <a:t>」に自然</a:t>
            </a:r>
            <a:r>
              <a:rPr lang="ja-JP" altLang="en-US" sz="2600" dirty="0">
                <a:solidFill>
                  <a:srgbClr val="FF0000"/>
                </a:solidFill>
              </a:rPr>
              <a:t>治癒力が働いている</a:t>
            </a:r>
            <a:r>
              <a:rPr lang="ja-JP" altLang="en-US" sz="2600" dirty="0" smtClean="0">
                <a:solidFill>
                  <a:srgbClr val="FF0000"/>
                </a:solidFill>
              </a:rPr>
              <a:t>）</a:t>
            </a:r>
            <a:endParaRPr lang="en-US" altLang="ja-JP" sz="2600" dirty="0" smtClean="0">
              <a:solidFill>
                <a:srgbClr val="FF0000"/>
              </a:solidFill>
            </a:endParaRPr>
          </a:p>
          <a:p>
            <a:r>
              <a:rPr lang="ja-JP" altLang="en-US" dirty="0" smtClean="0"/>
              <a:t>ところが、普通の人間</a:t>
            </a:r>
            <a:r>
              <a:rPr lang="ja-JP" altLang="en-US" dirty="0"/>
              <a:t>は同心円の線から外れて曲がった人生を</a:t>
            </a:r>
            <a:r>
              <a:rPr lang="ja-JP" altLang="en-US" dirty="0" smtClean="0"/>
              <a:t>歩み病気になる。</a:t>
            </a:r>
            <a:endParaRPr lang="en-US" altLang="ja-JP" dirty="0"/>
          </a:p>
          <a:p>
            <a:r>
              <a:rPr lang="ja-JP" altLang="en-US" dirty="0" smtClean="0">
                <a:solidFill>
                  <a:srgbClr val="0000FF"/>
                </a:solidFill>
              </a:rPr>
              <a:t>天道に合わせた</a:t>
            </a:r>
            <a:r>
              <a:rPr lang="ja-JP" altLang="en-US" dirty="0">
                <a:solidFill>
                  <a:srgbClr val="0000FF"/>
                </a:solidFill>
              </a:rPr>
              <a:t>同心円の「生き方」に帰り、</a:t>
            </a:r>
            <a:r>
              <a:rPr lang="ja-JP" altLang="en-US" dirty="0"/>
              <a:t>気の欝滞を去る治療を施せば、天道の運行</a:t>
            </a:r>
            <a:r>
              <a:rPr lang="ja-JP" altLang="en-US" dirty="0" smtClean="0"/>
              <a:t>のように</a:t>
            </a:r>
            <a:r>
              <a:rPr lang="ja-JP" altLang="en-US" dirty="0"/>
              <a:t>死生をまっとう</a:t>
            </a:r>
            <a:r>
              <a:rPr lang="ja-JP" altLang="en-US" dirty="0" smtClean="0"/>
              <a:t>できる。</a:t>
            </a:r>
            <a:endParaRPr lang="en-US" altLang="ja-JP" dirty="0"/>
          </a:p>
          <a:p>
            <a:r>
              <a:rPr lang="ja-JP" altLang="en-US" dirty="0" smtClean="0"/>
              <a:t>医学も</a:t>
            </a:r>
            <a:r>
              <a:rPr lang="ja-JP" altLang="en-US" dirty="0" smtClean="0">
                <a:solidFill>
                  <a:srgbClr val="0000FF"/>
                </a:solidFill>
              </a:rPr>
              <a:t>「</a:t>
            </a:r>
            <a:r>
              <a:rPr lang="ja-JP" altLang="en-US" dirty="0">
                <a:solidFill>
                  <a:srgbClr val="0000FF"/>
                </a:solidFill>
              </a:rPr>
              <a:t>天に</a:t>
            </a:r>
            <a:r>
              <a:rPr lang="ja-JP" altLang="en-US" dirty="0" smtClean="0">
                <a:solidFill>
                  <a:srgbClr val="0000FF"/>
                </a:solidFill>
              </a:rPr>
              <a:t>法り地</a:t>
            </a:r>
            <a:r>
              <a:rPr lang="ja-JP" altLang="en-US" dirty="0">
                <a:solidFill>
                  <a:srgbClr val="0000FF"/>
                </a:solidFill>
              </a:rPr>
              <a:t>に則る</a:t>
            </a:r>
            <a:r>
              <a:rPr lang="ja-JP" altLang="en-US" dirty="0" smtClean="0">
                <a:solidFill>
                  <a:srgbClr val="0000FF"/>
                </a:solidFill>
              </a:rPr>
              <a:t>」</a:t>
            </a:r>
            <a:r>
              <a:rPr lang="ja-JP" altLang="en-US" dirty="0" smtClean="0">
                <a:solidFill>
                  <a:srgbClr val="FF0000"/>
                </a:solidFill>
              </a:rPr>
              <a:t>天人合一</a:t>
            </a:r>
            <a:r>
              <a:rPr lang="ja-JP" altLang="en-US" dirty="0" smtClean="0"/>
              <a:t>の「気」の宇宙像を持っていた。</a:t>
            </a:r>
            <a:r>
              <a:rPr lang="ja-JP" altLang="en-US" dirty="0"/>
              <a:t>　</a:t>
            </a:r>
          </a:p>
          <a:p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8159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1343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内経全書はみな</a:t>
            </a:r>
            <a:r>
              <a:rPr lang="ja-JP" altLang="en-US" dirty="0" smtClean="0"/>
              <a:t>天</a:t>
            </a:r>
            <a:r>
              <a:rPr kumimoji="1" lang="ja-JP" altLang="en-US" dirty="0" smtClean="0"/>
              <a:t>を言う</a:t>
            </a:r>
            <a:r>
              <a:rPr kumimoji="1" lang="en-US" altLang="ja-JP" dirty="0" smtClean="0"/>
              <a:t>  </a:t>
            </a:r>
            <a:r>
              <a:rPr kumimoji="1" lang="ja-JP" altLang="en-US" sz="3100" dirty="0" smtClean="0"/>
              <a:t>民国・</a:t>
            </a:r>
            <a:r>
              <a:rPr kumimoji="1" lang="ja-JP" altLang="en-US" sz="3100" dirty="0" smtClean="0">
                <a:solidFill>
                  <a:srgbClr val="3366FF"/>
                </a:solidFill>
              </a:rPr>
              <a:t>惲鉄樵</a:t>
            </a:r>
            <a:endParaRPr kumimoji="1" lang="ja-JP" altLang="en-US" sz="3100" dirty="0">
              <a:solidFill>
                <a:srgbClr val="3366FF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ja-JP" altLang="en-US" sz="4000" dirty="0"/>
              <a:t>「天地の気の陰陽循環の法則に</a:t>
            </a:r>
            <a:r>
              <a:rPr lang="ja-JP" altLang="en-US" sz="4000" dirty="0" smtClean="0"/>
              <a:t>従えば人は生き</a:t>
            </a:r>
            <a:r>
              <a:rPr lang="ja-JP" altLang="en-US" sz="4000" dirty="0" smtClean="0"/>
              <a:t>、逆らえば</a:t>
            </a:r>
            <a:r>
              <a:rPr lang="ja-JP" altLang="en-US" sz="4000" dirty="0"/>
              <a:t>死ぬ。これに</a:t>
            </a:r>
            <a:r>
              <a:rPr lang="ja-JP" altLang="en-US" sz="4000" dirty="0" smtClean="0"/>
              <a:t>従えば政治は治まり</a:t>
            </a:r>
            <a:r>
              <a:rPr lang="ja-JP" altLang="en-US" sz="4000" dirty="0" smtClean="0"/>
              <a:t>、逆らえば</a:t>
            </a:r>
            <a:r>
              <a:rPr lang="ja-JP" altLang="en-US" sz="4000" dirty="0"/>
              <a:t>乱れる」</a:t>
            </a:r>
            <a:r>
              <a:rPr lang="ja-JP" altLang="en-US" sz="2800" dirty="0"/>
              <a:t>（</a:t>
            </a:r>
            <a:r>
              <a:rPr lang="en-US" altLang="ja-JP" sz="2800" dirty="0"/>
              <a:t>『</a:t>
            </a:r>
            <a:r>
              <a:rPr lang="ja-JP" altLang="en-US" sz="2800" dirty="0"/>
              <a:t>素問</a:t>
            </a:r>
            <a:r>
              <a:rPr lang="en-US" altLang="ja-JP" sz="2800" dirty="0"/>
              <a:t>』</a:t>
            </a:r>
            <a:r>
              <a:rPr lang="ja-JP" altLang="en-US" sz="2800" dirty="0"/>
              <a:t>四気調神大論篇）</a:t>
            </a:r>
          </a:p>
          <a:p>
            <a:r>
              <a:rPr lang="ja-JP" altLang="en-US" sz="4000" dirty="0"/>
              <a:t>「治療に際して、天の紀律にのっとらず、地の理法を用いなければ、</a:t>
            </a:r>
            <a:r>
              <a:rPr lang="ja-JP" altLang="en-US" sz="4000" dirty="0" smtClean="0"/>
              <a:t>災いが起こる</a:t>
            </a:r>
            <a:r>
              <a:rPr lang="ja-JP" altLang="en-US" sz="4000" dirty="0"/>
              <a:t>」</a:t>
            </a:r>
            <a:r>
              <a:rPr lang="ja-JP" altLang="en-US" sz="2800" dirty="0"/>
              <a:t>（</a:t>
            </a:r>
            <a:r>
              <a:rPr lang="en-US" altLang="ja-JP" sz="2800" dirty="0"/>
              <a:t>『</a:t>
            </a:r>
            <a:r>
              <a:rPr lang="ja-JP" altLang="en-US" sz="2800" dirty="0"/>
              <a:t>素問</a:t>
            </a:r>
            <a:r>
              <a:rPr lang="en-US" altLang="ja-JP" sz="2800" dirty="0"/>
              <a:t>』</a:t>
            </a:r>
            <a:r>
              <a:rPr lang="ja-JP" altLang="en-US" sz="2800" dirty="0"/>
              <a:t>陰陽応象大論篇）</a:t>
            </a:r>
            <a:endParaRPr kumimoji="1" lang="en-US" altLang="ja-JP" sz="28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81907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13100" y="274638"/>
            <a:ext cx="5473700" cy="745982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/>
              <a:t>中国の「気」は構造を持つ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111500" y="1320800"/>
            <a:ext cx="5575300" cy="53721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ja-JP" altLang="en-US" dirty="0" smtClean="0"/>
              <a:t>宋代</a:t>
            </a:r>
            <a:r>
              <a:rPr lang="ja-JP" altLang="en-US" dirty="0"/>
              <a:t>に</a:t>
            </a:r>
            <a:r>
              <a:rPr lang="ja-JP" altLang="en-US" dirty="0" smtClean="0"/>
              <a:t>儒者、周濂渓</a:t>
            </a:r>
            <a:r>
              <a:rPr lang="ja-JP" altLang="en-US" sz="2400" dirty="0" smtClean="0"/>
              <a:t>（しゅうれんけい、</a:t>
            </a:r>
            <a:r>
              <a:rPr lang="en-US" altLang="ja-JP" sz="2400" dirty="0" smtClean="0"/>
              <a:t>1017〜73</a:t>
            </a:r>
            <a:r>
              <a:rPr lang="ja-JP" altLang="en-US" sz="2400" dirty="0" smtClean="0"/>
              <a:t>年）</a:t>
            </a:r>
            <a:r>
              <a:rPr lang="ja-JP" altLang="en-US" dirty="0" smtClean="0"/>
              <a:t>が、中国の「気」の構造を図式化した。</a:t>
            </a:r>
            <a:endParaRPr lang="en-US" altLang="ja-JP" dirty="0" smtClean="0"/>
          </a:p>
          <a:p>
            <a:pPr>
              <a:lnSpc>
                <a:spcPct val="110000"/>
              </a:lnSpc>
            </a:pPr>
            <a:r>
              <a:rPr lang="ja-JP" altLang="en-US" dirty="0">
                <a:solidFill>
                  <a:srgbClr val="FF0000"/>
                </a:solidFill>
              </a:rPr>
              <a:t>「太極（一元の気）」</a:t>
            </a:r>
            <a:r>
              <a:rPr lang="en-US" altLang="ja-JP" dirty="0">
                <a:solidFill>
                  <a:srgbClr val="FF0000"/>
                </a:solidFill>
              </a:rPr>
              <a:t>→</a:t>
            </a:r>
            <a:r>
              <a:rPr lang="ja-JP" altLang="en-US" dirty="0">
                <a:solidFill>
                  <a:srgbClr val="FF0000"/>
                </a:solidFill>
              </a:rPr>
              <a:t>「陰陽」</a:t>
            </a:r>
            <a:r>
              <a:rPr lang="en-US" altLang="ja-JP" dirty="0">
                <a:solidFill>
                  <a:srgbClr val="FF0000"/>
                </a:solidFill>
              </a:rPr>
              <a:t>→</a:t>
            </a:r>
            <a:r>
              <a:rPr lang="ja-JP" altLang="en-US" dirty="0">
                <a:solidFill>
                  <a:srgbClr val="FF0000"/>
                </a:solidFill>
              </a:rPr>
              <a:t>「五行」</a:t>
            </a:r>
            <a:r>
              <a:rPr lang="en-US" altLang="ja-JP" dirty="0">
                <a:solidFill>
                  <a:srgbClr val="FF0000"/>
                </a:solidFill>
              </a:rPr>
              <a:t>→</a:t>
            </a:r>
            <a:r>
              <a:rPr lang="ja-JP" altLang="en-US" dirty="0">
                <a:solidFill>
                  <a:srgbClr val="FF0000"/>
                </a:solidFill>
              </a:rPr>
              <a:t>「万物</a:t>
            </a:r>
            <a:r>
              <a:rPr lang="ja-JP" altLang="en-US" dirty="0" smtClean="0">
                <a:solidFill>
                  <a:srgbClr val="FF0000"/>
                </a:solidFill>
              </a:rPr>
              <a:t>」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</a:pPr>
            <a:r>
              <a:rPr lang="ja-JP" altLang="en-US" dirty="0" smtClean="0"/>
              <a:t>宇宙</a:t>
            </a:r>
            <a:r>
              <a:rPr lang="ja-JP" altLang="en-US" dirty="0"/>
              <a:t>に充満し、天地万物を生み出し、</a:t>
            </a:r>
            <a:r>
              <a:rPr lang="ja-JP" altLang="en-US" dirty="0" smtClean="0"/>
              <a:t>繋ぎ合わせ</a:t>
            </a:r>
            <a:r>
              <a:rPr lang="ja-JP" altLang="en-US" dirty="0" smtClean="0"/>
              <a:t>る</a:t>
            </a:r>
            <a:r>
              <a:rPr lang="ja-JP" altLang="en-US" dirty="0" smtClean="0"/>
              <a:t>「</a:t>
            </a:r>
            <a:r>
              <a:rPr lang="ja-JP" altLang="en-US" dirty="0"/>
              <a:t>気」は</a:t>
            </a:r>
            <a:r>
              <a:rPr lang="ja-JP" altLang="en-US" dirty="0" smtClean="0"/>
              <a:t>、</a:t>
            </a:r>
            <a:r>
              <a:rPr lang="ja-JP" altLang="en-US" dirty="0" smtClean="0"/>
              <a:t>陰陽五行の</a:t>
            </a:r>
            <a:r>
              <a:rPr lang="ja-JP" altLang="en-US" dirty="0" smtClean="0"/>
              <a:t>構造</a:t>
            </a:r>
            <a:r>
              <a:rPr lang="ja-JP" altLang="en-US" dirty="0" smtClean="0"/>
              <a:t>を持っている。</a:t>
            </a:r>
            <a:endParaRPr lang="en-US" altLang="ja-JP" dirty="0" smtClean="0"/>
          </a:p>
          <a:p>
            <a:endParaRPr lang="en-US" altLang="ja-JP" sz="2800" dirty="0" smtClean="0"/>
          </a:p>
          <a:p>
            <a:pPr marL="0" indent="0">
              <a:buNone/>
            </a:pPr>
            <a:endParaRPr kumimoji="1" lang="ja-JP" altLang="en-US" sz="2800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96" y="0"/>
            <a:ext cx="29186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611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1362"/>
          </a:xfrm>
        </p:spPr>
        <p:txBody>
          <a:bodyPr>
            <a:normAutofit/>
          </a:bodyPr>
          <a:lstStyle/>
          <a:p>
            <a:r>
              <a:rPr kumimoji="1" lang="en-US" altLang="ja-JP" sz="3600" dirty="0" smtClean="0"/>
              <a:t>『</a:t>
            </a:r>
            <a:r>
              <a:rPr kumimoji="1" lang="ja-JP" altLang="en-US" sz="3600" dirty="0" smtClean="0"/>
              <a:t>黄帝内経</a:t>
            </a:r>
            <a:r>
              <a:rPr kumimoji="1" lang="en-US" altLang="ja-JP" sz="3600" dirty="0" smtClean="0"/>
              <a:t>』</a:t>
            </a:r>
            <a:r>
              <a:rPr lang="ja-JP" altLang="en-US" sz="3600" dirty="0" smtClean="0"/>
              <a:t>の概念図　</a:t>
            </a:r>
            <a:endParaRPr kumimoji="1" lang="ja-JP" altLang="en-US" sz="2800" dirty="0"/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t="-6594" b="-6594"/>
          <a:stretch>
            <a:fillRect/>
          </a:stretch>
        </p:blipFill>
        <p:spPr/>
      </p:pic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495800" y="1257300"/>
            <a:ext cx="4457700" cy="5397500"/>
          </a:xfrm>
        </p:spPr>
        <p:txBody>
          <a:bodyPr>
            <a:noAutofit/>
          </a:bodyPr>
          <a:lstStyle/>
          <a:p>
            <a:r>
              <a:rPr kumimoji="1" lang="ja-JP" altLang="en-US" sz="3200" dirty="0" smtClean="0"/>
              <a:t>「</a:t>
            </a:r>
            <a:r>
              <a:rPr lang="ja-JP" altLang="en-US" sz="3200" dirty="0" smtClean="0"/>
              <a:t>天は丸く、地は四角い。人の頭は丸く、足は四角いのが対応している</a:t>
            </a:r>
            <a:r>
              <a:rPr kumimoji="1" lang="ja-JP" altLang="en-US" sz="3200" dirty="0" smtClean="0"/>
              <a:t>」</a:t>
            </a:r>
            <a:r>
              <a:rPr kumimoji="1" lang="ja-JP" altLang="en-US" sz="2400" dirty="0" smtClean="0"/>
              <a:t>（</a:t>
            </a:r>
            <a:r>
              <a:rPr kumimoji="1" lang="en-US" altLang="ja-JP" sz="2400" dirty="0" smtClean="0"/>
              <a:t>『</a:t>
            </a:r>
            <a:r>
              <a:rPr kumimoji="1" lang="ja-JP" altLang="en-US" sz="2400" dirty="0" smtClean="0"/>
              <a:t>霊枢</a:t>
            </a:r>
            <a:r>
              <a:rPr kumimoji="1" lang="en-US" altLang="ja-JP" sz="2400" dirty="0" smtClean="0"/>
              <a:t>』</a:t>
            </a:r>
            <a:r>
              <a:rPr kumimoji="1" lang="ja-JP" altLang="en-US" sz="2400" dirty="0" smtClean="0"/>
              <a:t>邪客</a:t>
            </a:r>
            <a:r>
              <a:rPr lang="ja-JP" altLang="en-US" sz="2400" dirty="0" smtClean="0"/>
              <a:t>篇）</a:t>
            </a:r>
            <a:endParaRPr lang="en-US" altLang="ja-JP" sz="2400" dirty="0" smtClean="0"/>
          </a:p>
          <a:p>
            <a:r>
              <a:rPr lang="ja-JP" altLang="en-US" sz="3200" dirty="0"/>
              <a:t>「人と天地は交わり、日月の運行と感応している。月が満ちれば</a:t>
            </a:r>
            <a:r>
              <a:rPr lang="ja-JP" altLang="en-US" sz="3200" dirty="0" smtClean="0"/>
              <a:t>、気</a:t>
            </a:r>
            <a:r>
              <a:rPr lang="ja-JP" altLang="en-US" sz="3200" dirty="0"/>
              <a:t>血も満ち、月が</a:t>
            </a:r>
            <a:r>
              <a:rPr lang="ja-JP" altLang="en-US" sz="3200" dirty="0" smtClean="0"/>
              <a:t>欠ければ気</a:t>
            </a:r>
            <a:r>
              <a:rPr lang="ja-JP" altLang="en-US" sz="3200" dirty="0"/>
              <a:t>血も虚す」</a:t>
            </a:r>
            <a:r>
              <a:rPr lang="ja-JP" altLang="en-US" sz="2400" dirty="0"/>
              <a:t>（</a:t>
            </a:r>
            <a:r>
              <a:rPr lang="en-US" altLang="ja-JP" sz="2400" dirty="0"/>
              <a:t>『</a:t>
            </a:r>
            <a:r>
              <a:rPr lang="ja-JP" altLang="en-US" sz="2400" dirty="0"/>
              <a:t>霊枢</a:t>
            </a:r>
            <a:r>
              <a:rPr lang="en-US" altLang="ja-JP" sz="2400" dirty="0"/>
              <a:t>』</a:t>
            </a:r>
            <a:r>
              <a:rPr lang="ja-JP" altLang="en-US" sz="2400" dirty="0"/>
              <a:t>歳露論篇）</a:t>
            </a:r>
          </a:p>
        </p:txBody>
      </p:sp>
    </p:spTree>
    <p:extLst>
      <p:ext uri="{BB962C8B-B14F-4D97-AF65-F5344CB8AC3E}">
        <p14:creationId xmlns:p14="http://schemas.microsoft.com/office/powerpoint/2010/main" val="2130200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4" grpId="1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596900"/>
            <a:ext cx="8229600" cy="5626100"/>
          </a:xfrm>
        </p:spPr>
        <p:txBody>
          <a:bodyPr>
            <a:noAutofit/>
          </a:bodyPr>
          <a:lstStyle/>
          <a:p>
            <a:r>
              <a:rPr lang="ja-JP" altLang="en-US" sz="3600" dirty="0" smtClean="0"/>
              <a:t>「</a:t>
            </a:r>
            <a:r>
              <a:rPr lang="ja-JP" altLang="en-US" sz="3600" dirty="0"/>
              <a:t>薄い陽の気は天に上り、濃い陰の気は地に帰る。天地の</a:t>
            </a:r>
            <a:r>
              <a:rPr lang="ja-JP" altLang="en-US" sz="3600" dirty="0" smtClean="0"/>
              <a:t>動</a:t>
            </a:r>
            <a:r>
              <a:rPr lang="ja-JP" altLang="en-US" sz="3600" dirty="0" smtClean="0"/>
              <a:t>き</a:t>
            </a:r>
            <a:r>
              <a:rPr lang="ja-JP" altLang="en-US" sz="3600" dirty="0" smtClean="0"/>
              <a:t>は</a:t>
            </a:r>
            <a:r>
              <a:rPr lang="ja-JP" altLang="en-US" sz="3600" dirty="0"/>
              <a:t>、気の上下</a:t>
            </a:r>
            <a:r>
              <a:rPr lang="ja-JP" altLang="en-US" sz="3600" dirty="0" smtClean="0"/>
              <a:t>の循環</a:t>
            </a:r>
            <a:r>
              <a:rPr lang="ja-JP" altLang="en-US" sz="3600" dirty="0"/>
              <a:t>を法則</a:t>
            </a:r>
            <a:r>
              <a:rPr lang="ja-JP" altLang="en-US" sz="3600" dirty="0" smtClean="0"/>
              <a:t>と</a:t>
            </a:r>
            <a:r>
              <a:rPr lang="ja-JP" altLang="en-US" sz="3600" dirty="0" smtClean="0"/>
              <a:t>す</a:t>
            </a:r>
            <a:r>
              <a:rPr lang="ja-JP" altLang="en-US" sz="3600" dirty="0" smtClean="0"/>
              <a:t>る。春</a:t>
            </a:r>
            <a:r>
              <a:rPr lang="ja-JP" altLang="en-US" sz="3600" dirty="0"/>
              <a:t>・夏・秋・冬の気は</a:t>
            </a:r>
            <a:r>
              <a:rPr lang="ja-JP" altLang="en-US" sz="3600" dirty="0" smtClean="0"/>
              <a:t>めぐり、万物</a:t>
            </a:r>
            <a:r>
              <a:rPr lang="ja-JP" altLang="en-US" sz="3600" dirty="0"/>
              <a:t>を生・長・收</a:t>
            </a:r>
            <a:r>
              <a:rPr lang="ja-JP" altLang="en-US" sz="3600" dirty="0" smtClean="0"/>
              <a:t>・藏</a:t>
            </a:r>
            <a:r>
              <a:rPr lang="ja-JP" altLang="en-US" sz="3600" dirty="0"/>
              <a:t>し、一巡すればまた始まり終わりがない」</a:t>
            </a:r>
            <a:r>
              <a:rPr lang="ja-JP" altLang="en-US" sz="2800" dirty="0"/>
              <a:t>（</a:t>
            </a:r>
            <a:r>
              <a:rPr lang="en-US" altLang="ja-JP" sz="2800" dirty="0"/>
              <a:t>『</a:t>
            </a:r>
            <a:r>
              <a:rPr lang="ja-JP" altLang="en-US" sz="2800" dirty="0"/>
              <a:t>素問</a:t>
            </a:r>
            <a:r>
              <a:rPr lang="en-US" altLang="ja-JP" sz="2800" dirty="0"/>
              <a:t>』</a:t>
            </a:r>
            <a:r>
              <a:rPr lang="ja-JP" altLang="en-US" sz="2800" dirty="0"/>
              <a:t>陰陽応象大論篇</a:t>
            </a:r>
            <a:r>
              <a:rPr lang="ja-JP" altLang="en-US" sz="2800" dirty="0" smtClean="0"/>
              <a:t>）</a:t>
            </a:r>
            <a:endParaRPr lang="en-US" altLang="ja-JP" sz="2800" dirty="0" smtClean="0"/>
          </a:p>
          <a:p>
            <a:r>
              <a:rPr lang="ja-JP" altLang="en-US" sz="3600" dirty="0"/>
              <a:t>「経脈も、天地の</a:t>
            </a:r>
            <a:r>
              <a:rPr lang="ja-JP" altLang="en-US" sz="3600" dirty="0" smtClean="0"/>
              <a:t>気</a:t>
            </a:r>
            <a:r>
              <a:rPr lang="ja-JP" altLang="en-US" sz="3600" dirty="0" smtClean="0"/>
              <a:t>のように</a:t>
            </a:r>
            <a:r>
              <a:rPr lang="ja-JP" altLang="en-US" sz="3600" dirty="0" smtClean="0"/>
              <a:t>、</a:t>
            </a:r>
            <a:r>
              <a:rPr lang="ja-JP" altLang="en-US" sz="3600" dirty="0"/>
              <a:t>流れて止まず、</a:t>
            </a:r>
            <a:r>
              <a:rPr lang="ja-JP" altLang="en-US" sz="3600" dirty="0" smtClean="0"/>
              <a:t>ぐるぐる回って</a:t>
            </a:r>
            <a:r>
              <a:rPr lang="ja-JP" altLang="en-US" sz="3600" dirty="0"/>
              <a:t>休止せず、からだを守り養っている」</a:t>
            </a:r>
            <a:r>
              <a:rPr lang="ja-JP" altLang="en-US" sz="2800" dirty="0"/>
              <a:t>（</a:t>
            </a:r>
            <a:r>
              <a:rPr lang="en-US" altLang="ja-JP" sz="2800" dirty="0"/>
              <a:t>『</a:t>
            </a:r>
            <a:r>
              <a:rPr lang="ja-JP" altLang="en-US" sz="2800" dirty="0"/>
              <a:t>素問</a:t>
            </a:r>
            <a:r>
              <a:rPr lang="en-US" altLang="ja-JP" sz="2800" dirty="0"/>
              <a:t>』</a:t>
            </a:r>
            <a:r>
              <a:rPr lang="ja-JP" altLang="en-US" sz="2800" dirty="0"/>
              <a:t>挙痛論篇）</a:t>
            </a:r>
          </a:p>
          <a:p>
            <a:pPr marL="0" indent="0">
              <a:buNone/>
            </a:pP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16860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647700"/>
            <a:ext cx="8229600" cy="55372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「</a:t>
            </a:r>
            <a:r>
              <a:rPr lang="ja-JP" altLang="en-US" dirty="0"/>
              <a:t>天と地が交わり生まれる</a:t>
            </a:r>
            <a:r>
              <a:rPr lang="ja-JP" altLang="en-US" dirty="0" smtClean="0"/>
              <a:t>ものを</a:t>
            </a:r>
            <a:r>
              <a:rPr lang="ja-JP" altLang="en-US" dirty="0"/>
              <a:t>名づけて人という</a:t>
            </a:r>
            <a:r>
              <a:rPr lang="ja-JP" altLang="en-US" dirty="0" smtClean="0"/>
              <a:t>。春夏秋冬</a:t>
            </a:r>
            <a:r>
              <a:rPr lang="ja-JP" altLang="en-US" dirty="0"/>
              <a:t>、四季の気の巡行に順応して生きるなら、天地は父母となって養ってくれるだろう」</a:t>
            </a:r>
            <a:r>
              <a:rPr lang="ja-JP" altLang="en-US" sz="2600" dirty="0"/>
              <a:t>（</a:t>
            </a:r>
            <a:r>
              <a:rPr lang="en-US" altLang="ja-JP" sz="2600" dirty="0"/>
              <a:t>『</a:t>
            </a:r>
            <a:r>
              <a:rPr lang="ja-JP" altLang="en-US" sz="2600" dirty="0"/>
              <a:t>素問</a:t>
            </a:r>
            <a:r>
              <a:rPr lang="en-US" altLang="ja-JP" sz="2600" dirty="0"/>
              <a:t>』</a:t>
            </a:r>
            <a:r>
              <a:rPr lang="ja-JP" altLang="en-US" sz="2600" dirty="0"/>
              <a:t>宝命全形論篇）</a:t>
            </a:r>
            <a:endParaRPr lang="en-US" altLang="ja-JP" sz="2600" dirty="0"/>
          </a:p>
          <a:p>
            <a:r>
              <a:rPr lang="ja-JP" altLang="en-US" dirty="0" smtClean="0"/>
              <a:t>地の四角</a:t>
            </a:r>
            <a:r>
              <a:rPr lang="ja-JP" altLang="en-US" dirty="0" smtClean="0"/>
              <a:t>の対角</a:t>
            </a:r>
            <a:r>
              <a:rPr lang="ja-JP" altLang="en-US" dirty="0" smtClean="0"/>
              <a:t>線上</a:t>
            </a:r>
            <a:r>
              <a:rPr lang="ja-JP" altLang="en-US" dirty="0" smtClean="0"/>
              <a:t>の</a:t>
            </a:r>
            <a:r>
              <a:rPr lang="ja-JP" altLang="en-US" dirty="0" smtClean="0"/>
              <a:t>交点</a:t>
            </a:r>
            <a:r>
              <a:rPr lang="ja-JP" altLang="en-US" dirty="0" smtClean="0"/>
              <a:t>は</a:t>
            </a:r>
            <a:r>
              <a:rPr lang="ja-JP" altLang="en-US" dirty="0" smtClean="0"/>
              <a:t>、</a:t>
            </a:r>
            <a:r>
              <a:rPr lang="ja-JP" altLang="en-US" dirty="0"/>
              <a:t>　</a:t>
            </a:r>
            <a:r>
              <a:rPr lang="ja-JP" altLang="en-US" dirty="0">
                <a:solidFill>
                  <a:srgbClr val="FF0000"/>
                </a:solidFill>
              </a:rPr>
              <a:t>「人よりも貴きはなし」</a:t>
            </a:r>
            <a:r>
              <a:rPr lang="ja-JP" altLang="en-US" sz="2600" dirty="0"/>
              <a:t>（宝命全形論篇）</a:t>
            </a:r>
            <a:r>
              <a:rPr lang="ja-JP" altLang="en-US" dirty="0"/>
              <a:t>という人間中心主義と医療技術という</a:t>
            </a:r>
            <a:r>
              <a:rPr lang="ja-JP" altLang="en-US" dirty="0" smtClean="0"/>
              <a:t>人為の</a:t>
            </a:r>
            <a:r>
              <a:rPr lang="ja-JP" altLang="en-US" dirty="0"/>
              <a:t>肯定を</a:t>
            </a:r>
            <a:r>
              <a:rPr lang="ja-JP" altLang="en-US" dirty="0" smtClean="0"/>
              <a:t>象徴して</a:t>
            </a:r>
            <a:r>
              <a:rPr lang="ja-JP" altLang="en-US" dirty="0"/>
              <a:t>いる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en-US" sz="2600" dirty="0" smtClean="0">
                <a:solidFill>
                  <a:srgbClr val="0000FF"/>
                </a:solidFill>
              </a:rPr>
              <a:t>人間中心主義と人為肯定は儒家の思想で、老子、荘子のものではない</a:t>
            </a:r>
            <a:r>
              <a:rPr lang="ja-JP" altLang="en-US" sz="2600" dirty="0" smtClean="0">
                <a:solidFill>
                  <a:srgbClr val="FF6600"/>
                </a:solidFill>
              </a:rPr>
              <a:t>［</a:t>
            </a:r>
            <a:r>
              <a:rPr lang="en-US" altLang="ja-JP" sz="2600" dirty="0" smtClean="0">
                <a:solidFill>
                  <a:srgbClr val="FF6600"/>
                </a:solidFill>
              </a:rPr>
              <a:t>『</a:t>
            </a:r>
            <a:r>
              <a:rPr lang="ja-JP" altLang="en-US" sz="2600" dirty="0" smtClean="0">
                <a:solidFill>
                  <a:srgbClr val="FF6600"/>
                </a:solidFill>
              </a:rPr>
              <a:t>黄帝内経</a:t>
            </a:r>
            <a:r>
              <a:rPr lang="en-US" altLang="ja-JP" sz="2600" dirty="0" smtClean="0">
                <a:solidFill>
                  <a:srgbClr val="FF6600"/>
                </a:solidFill>
              </a:rPr>
              <a:t>』</a:t>
            </a:r>
            <a:r>
              <a:rPr lang="ja-JP" altLang="en-US" sz="2600" dirty="0" smtClean="0">
                <a:solidFill>
                  <a:srgbClr val="FF6600"/>
                </a:solidFill>
              </a:rPr>
              <a:t>に影響したのは黄老思想］</a:t>
            </a:r>
            <a:r>
              <a:rPr lang="ja-JP" altLang="en-US" sz="2600" dirty="0" smtClean="0">
                <a:solidFill>
                  <a:srgbClr val="0000FF"/>
                </a:solidFill>
              </a:rPr>
              <a:t>。</a:t>
            </a:r>
            <a:endParaRPr lang="ja-JP" altLang="en-US" sz="2600" dirty="0">
              <a:solidFill>
                <a:srgbClr val="0000FF"/>
              </a:solidFill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11029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2104</TotalTime>
  <Words>2752</Words>
  <Application>Microsoft Macintosh PowerPoint</Application>
  <PresentationFormat>画面に合わせる (4:3)</PresentationFormat>
  <Paragraphs>150</Paragraphs>
  <Slides>29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29</vt:i4>
      </vt:variant>
    </vt:vector>
  </HeadingPairs>
  <TitlesOfParts>
    <vt:vector size="30" baseType="lpstr">
      <vt:lpstr>ホワイト</vt:lpstr>
      <vt:lpstr> 日本の気と中国の気は違う </vt:lpstr>
      <vt:lpstr>「気」の思想は鍼灸術の核心である</vt:lpstr>
      <vt:lpstr>古代中国の世界像</vt:lpstr>
      <vt:lpstr>政治も医療も同じ「気」の世界像</vt:lpstr>
      <vt:lpstr>内経全書はみな天を言う  民国・惲鉄樵</vt:lpstr>
      <vt:lpstr>中国の「気」は構造を持つ</vt:lpstr>
      <vt:lpstr>『黄帝内経』の概念図　</vt:lpstr>
      <vt:lpstr>PowerPoint プレゼンテーション</vt:lpstr>
      <vt:lpstr>PowerPoint プレゼンテーション</vt:lpstr>
      <vt:lpstr>宇宙の万物は繋がる</vt:lpstr>
      <vt:lpstr>PowerPoint プレゼンテーション</vt:lpstr>
      <vt:lpstr>中国の「気」の思想はどこまで行くか</vt:lpstr>
      <vt:lpstr>PowerPoint プレゼンテーション</vt:lpstr>
      <vt:lpstr>日本は脱構造の「一気」</vt:lpstr>
      <vt:lpstr>定説は疑われるためにある</vt:lpstr>
      <vt:lpstr>気滞めぐれば病自ずから治す</vt:lpstr>
      <vt:lpstr>病気と生命は一つ</vt:lpstr>
      <vt:lpstr>日本の「気」を理解する作業仮説</vt:lpstr>
      <vt:lpstr>　 ①丸山眞男の「古層」論 </vt:lpstr>
      <vt:lpstr> 　②山田慶児の「フィルター」論 </vt:lpstr>
      <vt:lpstr> ③日本語の「気」の研究 </vt:lpstr>
      <vt:lpstr>日本語の「気」には歴史がある</vt:lpstr>
      <vt:lpstr>日本語の「気」の段階説</vt:lpstr>
      <vt:lpstr>哲学、精神医学から見た「気」</vt:lpstr>
      <vt:lpstr>PowerPoint プレゼンテーション</vt:lpstr>
      <vt:lpstr> ④加藤周一の「ベクトル合成」論 </vt:lpstr>
      <vt:lpstr>日本鍼灸の「気」をベクトル合成する</vt:lpstr>
      <vt:lpstr>日本鍼灸の「気」は交響曲</vt:lpstr>
      <vt:lpstr>「松塾」へのお誘い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東洋医学の本質を探るⅡ 漢方・鍼灸を基礎づける思想とは何か 『黄帝内経』入門 </dc:title>
  <dc:creator>松田 博公</dc:creator>
  <cp:lastModifiedBy>松田 博公</cp:lastModifiedBy>
  <cp:revision>196</cp:revision>
  <dcterms:created xsi:type="dcterms:W3CDTF">2015-05-25T07:05:16Z</dcterms:created>
  <dcterms:modified xsi:type="dcterms:W3CDTF">2016-04-23T12:24:21Z</dcterms:modified>
</cp:coreProperties>
</file>